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handoutMasterIdLst>
    <p:handoutMasterId r:id="rId47"/>
  </p:handoutMasterIdLst>
  <p:sldIdLst>
    <p:sldId id="256" r:id="rId2"/>
    <p:sldId id="354" r:id="rId3"/>
    <p:sldId id="313" r:id="rId4"/>
    <p:sldId id="31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19" r:id="rId25"/>
    <p:sldId id="309" r:id="rId26"/>
    <p:sldId id="258" r:id="rId27"/>
    <p:sldId id="312" r:id="rId28"/>
    <p:sldId id="296" r:id="rId29"/>
    <p:sldId id="295" r:id="rId30"/>
    <p:sldId id="294" r:id="rId31"/>
    <p:sldId id="299" r:id="rId32"/>
    <p:sldId id="300" r:id="rId33"/>
    <p:sldId id="298" r:id="rId34"/>
    <p:sldId id="320" r:id="rId35"/>
    <p:sldId id="321" r:id="rId36"/>
    <p:sldId id="322" r:id="rId37"/>
    <p:sldId id="326" r:id="rId38"/>
    <p:sldId id="327" r:id="rId39"/>
    <p:sldId id="328" r:id="rId40"/>
    <p:sldId id="329" r:id="rId41"/>
    <p:sldId id="331" r:id="rId42"/>
    <p:sldId id="332" r:id="rId43"/>
    <p:sldId id="333" r:id="rId44"/>
    <p:sldId id="33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8" d="100"/>
          <a:sy n="98" d="100"/>
        </p:scale>
        <p:origin x="-558"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9814713019363206"/>
          <c:y val="4.5792992515823895E-2"/>
          <c:w val="0.78417199029366613"/>
          <c:h val="0.83991656983667407"/>
        </c:manualLayout>
      </c:layout>
      <c:barChart>
        <c:barDir val="col"/>
        <c:grouping val="clustered"/>
        <c:ser>
          <c:idx val="0"/>
          <c:order val="0"/>
          <c:tx>
            <c:strRef>
              <c:f>Sheet1!$B$1</c:f>
              <c:strCache>
                <c:ptCount val="1"/>
                <c:pt idx="0">
                  <c:v>Pre-Vatican II</c:v>
                </c:pt>
              </c:strCache>
            </c:strRef>
          </c:tx>
          <c:dLbls>
            <c:dLblPos val="inEnd"/>
            <c:showVal val="1"/>
          </c:dLbls>
          <c:cat>
            <c:numRef>
              <c:f>Sheet1!$A$2</c:f>
              <c:numCache>
                <c:formatCode>General</c:formatCode>
                <c:ptCount val="1"/>
                <c:pt idx="0">
                  <c:v>1987</c:v>
                </c:pt>
              </c:numCache>
            </c:numRef>
          </c:cat>
          <c:val>
            <c:numRef>
              <c:f>Sheet1!$B$2</c:f>
              <c:numCache>
                <c:formatCode>0%</c:formatCode>
                <c:ptCount val="1"/>
                <c:pt idx="0">
                  <c:v>0.58000000000000063</c:v>
                </c:pt>
              </c:numCache>
            </c:numRef>
          </c:val>
        </c:ser>
        <c:ser>
          <c:idx val="1"/>
          <c:order val="1"/>
          <c:tx>
            <c:strRef>
              <c:f>Sheet1!$C$1</c:f>
              <c:strCache>
                <c:ptCount val="1"/>
                <c:pt idx="0">
                  <c:v>Vatican II</c:v>
                </c:pt>
              </c:strCache>
            </c:strRef>
          </c:tx>
          <c:dLbls>
            <c:dLblPos val="inEnd"/>
            <c:showVal val="1"/>
          </c:dLbls>
          <c:cat>
            <c:numRef>
              <c:f>Sheet1!$A$2</c:f>
              <c:numCache>
                <c:formatCode>General</c:formatCode>
                <c:ptCount val="1"/>
                <c:pt idx="0">
                  <c:v>1987</c:v>
                </c:pt>
              </c:numCache>
            </c:numRef>
          </c:cat>
          <c:val>
            <c:numRef>
              <c:f>Sheet1!$C$2</c:f>
              <c:numCache>
                <c:formatCode>0%</c:formatCode>
                <c:ptCount val="1"/>
                <c:pt idx="0">
                  <c:v>0.4</c:v>
                </c:pt>
              </c:numCache>
            </c:numRef>
          </c:val>
        </c:ser>
        <c:ser>
          <c:idx val="2"/>
          <c:order val="2"/>
          <c:tx>
            <c:strRef>
              <c:f>Sheet1!$D$1</c:f>
              <c:strCache>
                <c:ptCount val="1"/>
                <c:pt idx="0">
                  <c:v>Post-Vatican II</c:v>
                </c:pt>
              </c:strCache>
            </c:strRef>
          </c:tx>
          <c:dLbls>
            <c:dLblPos val="inEnd"/>
            <c:showVal val="1"/>
          </c:dLbls>
          <c:cat>
            <c:numRef>
              <c:f>Sheet1!$A$2</c:f>
              <c:numCache>
                <c:formatCode>General</c:formatCode>
                <c:ptCount val="1"/>
                <c:pt idx="0">
                  <c:v>1987</c:v>
                </c:pt>
              </c:numCache>
            </c:numRef>
          </c:cat>
          <c:val>
            <c:numRef>
              <c:f>Sheet1!$D$2</c:f>
              <c:numCache>
                <c:formatCode>0%</c:formatCode>
                <c:ptCount val="1"/>
                <c:pt idx="0">
                  <c:v>0.30000000000000032</c:v>
                </c:pt>
              </c:numCache>
            </c:numRef>
          </c:val>
        </c:ser>
        <c:axId val="54601216"/>
        <c:axId val="54602752"/>
      </c:barChart>
      <c:catAx>
        <c:axId val="54601216"/>
        <c:scaling>
          <c:orientation val="minMax"/>
        </c:scaling>
        <c:axPos val="b"/>
        <c:numFmt formatCode="General" sourceLinked="1"/>
        <c:tickLblPos val="nextTo"/>
        <c:crossAx val="54602752"/>
        <c:crosses val="autoZero"/>
        <c:auto val="1"/>
        <c:lblAlgn val="ctr"/>
        <c:lblOffset val="100"/>
      </c:catAx>
      <c:valAx>
        <c:axId val="54602752"/>
        <c:scaling>
          <c:orientation val="minMax"/>
          <c:max val="1"/>
        </c:scaling>
        <c:axPos val="l"/>
        <c:majorGridlines/>
        <c:numFmt formatCode="0%" sourceLinked="1"/>
        <c:tickLblPos val="nextTo"/>
        <c:crossAx val="54601216"/>
        <c:crosses val="autoZero"/>
        <c:crossBetween val="between"/>
      </c:valAx>
    </c:plotArea>
    <c:legend>
      <c:legendPos val="r"/>
      <c:layout>
        <c:manualLayout>
          <c:xMode val="edge"/>
          <c:yMode val="edge"/>
          <c:x val="0.47288515822314681"/>
          <c:y val="6.6729470839137245E-2"/>
          <c:w val="0.52711484177685175"/>
          <c:h val="0.23925863711487524"/>
        </c:manualLayout>
      </c:layout>
      <c:spPr>
        <a:solidFill>
          <a:schemeClr val="bg1"/>
        </a:solidFill>
      </c:sp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056851384143088"/>
          <c:y val="4.5792992515823881E-2"/>
          <c:w val="0.80167211409894523"/>
          <c:h val="0.83991656983667407"/>
        </c:manualLayout>
      </c:layout>
      <c:barChart>
        <c:barDir val="col"/>
        <c:grouping val="clustered"/>
        <c:ser>
          <c:idx val="0"/>
          <c:order val="0"/>
          <c:tx>
            <c:strRef>
              <c:f>Sheet1!$B$1</c:f>
              <c:strCache>
                <c:ptCount val="1"/>
                <c:pt idx="0">
                  <c:v>Pre-Vatican II</c:v>
                </c:pt>
              </c:strCache>
            </c:strRef>
          </c:tx>
          <c:dLbls>
            <c:dLblPos val="inEnd"/>
            <c:showVal val="1"/>
          </c:dLbls>
          <c:cat>
            <c:numRef>
              <c:f>Sheet1!$A$2</c:f>
              <c:numCache>
                <c:formatCode>General</c:formatCode>
                <c:ptCount val="1"/>
                <c:pt idx="0">
                  <c:v>2011</c:v>
                </c:pt>
              </c:numCache>
            </c:numRef>
          </c:cat>
          <c:val>
            <c:numRef>
              <c:f>Sheet1!$B$2</c:f>
              <c:numCache>
                <c:formatCode>0%</c:formatCode>
                <c:ptCount val="1"/>
                <c:pt idx="0">
                  <c:v>0.54</c:v>
                </c:pt>
              </c:numCache>
            </c:numRef>
          </c:val>
        </c:ser>
        <c:ser>
          <c:idx val="1"/>
          <c:order val="1"/>
          <c:tx>
            <c:strRef>
              <c:f>Sheet1!$C$1</c:f>
              <c:strCache>
                <c:ptCount val="1"/>
                <c:pt idx="0">
                  <c:v>Vatican II</c:v>
                </c:pt>
              </c:strCache>
            </c:strRef>
          </c:tx>
          <c:dLbls>
            <c:dLblPos val="inEnd"/>
            <c:showVal val="1"/>
          </c:dLbls>
          <c:cat>
            <c:numRef>
              <c:f>Sheet1!$A$2</c:f>
              <c:numCache>
                <c:formatCode>General</c:formatCode>
                <c:ptCount val="1"/>
                <c:pt idx="0">
                  <c:v>2011</c:v>
                </c:pt>
              </c:numCache>
            </c:numRef>
          </c:cat>
          <c:val>
            <c:numRef>
              <c:f>Sheet1!$C$2</c:f>
              <c:numCache>
                <c:formatCode>0%</c:formatCode>
                <c:ptCount val="1"/>
                <c:pt idx="0">
                  <c:v>0.31000000000000077</c:v>
                </c:pt>
              </c:numCache>
            </c:numRef>
          </c:val>
        </c:ser>
        <c:ser>
          <c:idx val="2"/>
          <c:order val="2"/>
          <c:tx>
            <c:strRef>
              <c:f>Sheet1!$D$1</c:f>
              <c:strCache>
                <c:ptCount val="1"/>
                <c:pt idx="0">
                  <c:v>Post-Vatican II</c:v>
                </c:pt>
              </c:strCache>
            </c:strRef>
          </c:tx>
          <c:dLbls>
            <c:dLblPos val="inEnd"/>
            <c:showVal val="1"/>
          </c:dLbls>
          <c:cat>
            <c:numRef>
              <c:f>Sheet1!$A$2</c:f>
              <c:numCache>
                <c:formatCode>General</c:formatCode>
                <c:ptCount val="1"/>
                <c:pt idx="0">
                  <c:v>2011</c:v>
                </c:pt>
              </c:numCache>
            </c:numRef>
          </c:cat>
          <c:val>
            <c:numRef>
              <c:f>Sheet1!$D$2</c:f>
              <c:numCache>
                <c:formatCode>0%</c:formatCode>
                <c:ptCount val="1"/>
                <c:pt idx="0">
                  <c:v>0.29000000000000031</c:v>
                </c:pt>
              </c:numCache>
            </c:numRef>
          </c:val>
        </c:ser>
        <c:ser>
          <c:idx val="3"/>
          <c:order val="3"/>
          <c:tx>
            <c:strRef>
              <c:f>Sheet1!$E$1</c:f>
              <c:strCache>
                <c:ptCount val="1"/>
                <c:pt idx="0">
                  <c:v>Millennial</c:v>
                </c:pt>
              </c:strCache>
            </c:strRef>
          </c:tx>
          <c:dLbls>
            <c:dLblPos val="inEnd"/>
            <c:showVal val="1"/>
          </c:dLbls>
          <c:cat>
            <c:numRef>
              <c:f>Sheet1!$A$2</c:f>
              <c:numCache>
                <c:formatCode>General</c:formatCode>
                <c:ptCount val="1"/>
                <c:pt idx="0">
                  <c:v>2011</c:v>
                </c:pt>
              </c:numCache>
            </c:numRef>
          </c:cat>
          <c:val>
            <c:numRef>
              <c:f>Sheet1!$E$2</c:f>
              <c:numCache>
                <c:formatCode>0%</c:formatCode>
                <c:ptCount val="1"/>
                <c:pt idx="0">
                  <c:v>0.23</c:v>
                </c:pt>
              </c:numCache>
            </c:numRef>
          </c:val>
        </c:ser>
        <c:axId val="54679808"/>
        <c:axId val="54702080"/>
      </c:barChart>
      <c:catAx>
        <c:axId val="54679808"/>
        <c:scaling>
          <c:orientation val="minMax"/>
        </c:scaling>
        <c:axPos val="b"/>
        <c:numFmt formatCode="General" sourceLinked="1"/>
        <c:tickLblPos val="nextTo"/>
        <c:crossAx val="54702080"/>
        <c:crosses val="autoZero"/>
        <c:auto val="1"/>
        <c:lblAlgn val="ctr"/>
        <c:lblOffset val="100"/>
      </c:catAx>
      <c:valAx>
        <c:axId val="54702080"/>
        <c:scaling>
          <c:orientation val="minMax"/>
          <c:max val="1"/>
        </c:scaling>
        <c:axPos val="l"/>
        <c:majorGridlines/>
        <c:numFmt formatCode="0%" sourceLinked="1"/>
        <c:tickLblPos val="nextTo"/>
        <c:crossAx val="54679808"/>
        <c:crosses val="autoZero"/>
        <c:crossBetween val="between"/>
      </c:valAx>
    </c:plotArea>
    <c:legend>
      <c:legendPos val="r"/>
      <c:layout>
        <c:manualLayout>
          <c:xMode val="edge"/>
          <c:yMode val="edge"/>
          <c:x val="0.52626578517307976"/>
          <c:y val="8.1752177772645596E-2"/>
          <c:w val="0.45486629029861941"/>
          <c:h val="0.34383547802741082"/>
        </c:manualLayout>
      </c:layout>
      <c:spPr>
        <a:solidFill>
          <a:prstClr val="white"/>
        </a:solidFill>
      </c:sp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6C7814-2C6F-4EEA-A20E-786ED40178D8}" type="datetimeFigureOut">
              <a:rPr lang="en-US" smtClean="0"/>
              <a:pPr/>
              <a:t>3/26/2012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F19871-96F6-4B96-AAED-9ACE736FE76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210AB-272D-4731-BE35-A3A76319B64C}" type="datetimeFigureOut">
              <a:rPr lang="en-US" smtClean="0"/>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D6428-F9CA-46D9-93DB-CAE3E33F46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4D6428-F9CA-46D9-93DB-CAE3E33F46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5"/>
          <p:cNvSpPr>
            <a:spLocks noGrp="1" noChangeArrowheads="1"/>
          </p:cNvSpPr>
          <p:nvPr>
            <p:ph type="sldNum" sz="quarter" idx="5"/>
          </p:nvPr>
        </p:nvSpPr>
        <p:spPr>
          <a:noFill/>
        </p:spPr>
        <p:txBody>
          <a:bodyPr/>
          <a:lstStyle/>
          <a:p>
            <a:fld id="{DC4C4EEC-9611-437A-A01D-DC69755C3B65}" type="slidenum">
              <a:rPr lang="en-US" smtClean="0">
                <a:latin typeface="Tahoma" pitchFamily="34" charset="0"/>
              </a:rPr>
              <a:pPr/>
              <a:t>33</a:t>
            </a:fld>
            <a:endParaRPr lang="en-US" smtClean="0">
              <a:latin typeface="Tahoma"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5"/>
          <p:cNvSpPr>
            <a:spLocks noGrp="1" noChangeArrowheads="1"/>
          </p:cNvSpPr>
          <p:nvPr>
            <p:ph type="sldNum" sz="quarter" idx="5"/>
          </p:nvPr>
        </p:nvSpPr>
        <p:spPr>
          <a:noFill/>
        </p:spPr>
        <p:txBody>
          <a:bodyPr/>
          <a:lstStyle/>
          <a:p>
            <a:fld id="{FDB0F731-A8FE-474D-B3CD-89154642F922}" type="slidenum">
              <a:rPr lang="en-US" smtClean="0">
                <a:latin typeface="Tahoma" pitchFamily="34" charset="0"/>
              </a:rPr>
              <a:pPr/>
              <a:t>39</a:t>
            </a:fld>
            <a:endParaRPr lang="en-US" smtClean="0">
              <a:latin typeface="Tahoma"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5"/>
          <p:cNvSpPr>
            <a:spLocks noGrp="1" noChangeArrowheads="1"/>
          </p:cNvSpPr>
          <p:nvPr>
            <p:ph type="sldNum" sz="quarter" idx="5"/>
          </p:nvPr>
        </p:nvSpPr>
        <p:spPr>
          <a:noFill/>
        </p:spPr>
        <p:txBody>
          <a:bodyPr/>
          <a:lstStyle/>
          <a:p>
            <a:fld id="{4B23F2C1-16C9-4B32-BC65-9E4D7B75E789}" type="slidenum">
              <a:rPr lang="en-US" smtClean="0">
                <a:latin typeface="Tahoma" pitchFamily="34" charset="0"/>
              </a:rPr>
              <a:pPr/>
              <a:t>40</a:t>
            </a:fld>
            <a:endParaRPr lang="en-US" smtClean="0">
              <a:latin typeface="Tahoma"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5"/>
          <p:cNvSpPr>
            <a:spLocks noGrp="1" noChangeArrowheads="1"/>
          </p:cNvSpPr>
          <p:nvPr>
            <p:ph type="sldNum" sz="quarter" idx="5"/>
          </p:nvPr>
        </p:nvSpPr>
        <p:spPr>
          <a:noFill/>
        </p:spPr>
        <p:txBody>
          <a:bodyPr/>
          <a:lstStyle/>
          <a:p>
            <a:fld id="{4F1A01D6-5BCD-46C5-BEA7-87ECADFF37F3}" type="slidenum">
              <a:rPr lang="en-US" smtClean="0">
                <a:latin typeface="Tahoma" pitchFamily="34" charset="0"/>
              </a:rPr>
              <a:pPr/>
              <a:t>41</a:t>
            </a:fld>
            <a:endParaRPr lang="en-US" smtClean="0">
              <a:latin typeface="Tahoma"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5"/>
          <p:cNvSpPr>
            <a:spLocks noGrp="1" noChangeArrowheads="1"/>
          </p:cNvSpPr>
          <p:nvPr>
            <p:ph type="sldNum" sz="quarter" idx="5"/>
          </p:nvPr>
        </p:nvSpPr>
        <p:spPr>
          <a:noFill/>
        </p:spPr>
        <p:txBody>
          <a:bodyPr/>
          <a:lstStyle/>
          <a:p>
            <a:fld id="{7786A921-A92C-4FA2-8ECF-68B3A0917D78}" type="slidenum">
              <a:rPr lang="en-US" smtClean="0">
                <a:latin typeface="Tahoma" pitchFamily="34" charset="0"/>
              </a:rPr>
              <a:pPr/>
              <a:t>42</a:t>
            </a:fld>
            <a:endParaRPr lang="en-US" smtClean="0">
              <a:latin typeface="Tahoma"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5"/>
          <p:cNvSpPr>
            <a:spLocks noGrp="1" noChangeArrowheads="1"/>
          </p:cNvSpPr>
          <p:nvPr>
            <p:ph type="sldNum" sz="quarter" idx="5"/>
          </p:nvPr>
        </p:nvSpPr>
        <p:spPr>
          <a:noFill/>
        </p:spPr>
        <p:txBody>
          <a:bodyPr/>
          <a:lstStyle/>
          <a:p>
            <a:fld id="{D92D584B-E967-487D-8E99-FEE1E3A39B7B}" type="slidenum">
              <a:rPr lang="en-US" smtClean="0">
                <a:latin typeface="Tahoma" pitchFamily="34" charset="0"/>
              </a:rPr>
              <a:pPr/>
              <a:t>43</a:t>
            </a:fld>
            <a:endParaRPr lang="en-US" smtClean="0">
              <a:latin typeface="Tahoma"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Dedication Mass of Holy Family Church, South Pasadena on Easter Sunday, April 28</a:t>
            </a:r>
            <a:r>
              <a:rPr lang="en-US" baseline="30000" dirty="0" smtClean="0"/>
              <a:t>th</a:t>
            </a:r>
            <a:r>
              <a:rPr lang="en-US" baseline="0" dirty="0" smtClean="0"/>
              <a:t>, 1928</a:t>
            </a:r>
            <a:endParaRPr lang="en-US" dirty="0"/>
          </a:p>
        </p:txBody>
      </p:sp>
      <p:sp>
        <p:nvSpPr>
          <p:cNvPr id="4" name="Slide Number Placeholder 3"/>
          <p:cNvSpPr>
            <a:spLocks noGrp="1"/>
          </p:cNvSpPr>
          <p:nvPr>
            <p:ph type="sldNum" sz="quarter" idx="10"/>
          </p:nvPr>
        </p:nvSpPr>
        <p:spPr/>
        <p:txBody>
          <a:bodyPr/>
          <a:lstStyle/>
          <a:p>
            <a:fld id="{604D6428-F9CA-46D9-93DB-CAE3E33F46D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Centennial Mass, January 31</a:t>
            </a:r>
            <a:r>
              <a:rPr lang="en-US" baseline="30000" dirty="0" smtClean="0"/>
              <a:t>st</a:t>
            </a:r>
            <a:r>
              <a:rPr lang="en-US" dirty="0" smtClean="0"/>
              <a:t>, 2010 at Holy Family Church, </a:t>
            </a:r>
            <a:r>
              <a:rPr lang="en-US" smtClean="0"/>
              <a:t>South Pasadena</a:t>
            </a:r>
            <a:endParaRPr lang="en-US"/>
          </a:p>
        </p:txBody>
      </p:sp>
      <p:sp>
        <p:nvSpPr>
          <p:cNvPr id="4" name="Slide Number Placeholder 3"/>
          <p:cNvSpPr>
            <a:spLocks noGrp="1"/>
          </p:cNvSpPr>
          <p:nvPr>
            <p:ph type="sldNum" sz="quarter" idx="10"/>
          </p:nvPr>
        </p:nvSpPr>
        <p:spPr/>
        <p:txBody>
          <a:bodyPr/>
          <a:lstStyle/>
          <a:p>
            <a:fld id="{604D6428-F9CA-46D9-93DB-CAE3E33F46D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5"/>
          <p:cNvSpPr>
            <a:spLocks noGrp="1" noChangeArrowheads="1"/>
          </p:cNvSpPr>
          <p:nvPr>
            <p:ph type="sldNum" sz="quarter" idx="5"/>
          </p:nvPr>
        </p:nvSpPr>
        <p:spPr>
          <a:noFill/>
        </p:spPr>
        <p:txBody>
          <a:bodyPr/>
          <a:lstStyle/>
          <a:p>
            <a:fld id="{33F8324A-7901-4410-B294-54BF029B24C3}" type="slidenum">
              <a:rPr lang="en-US" smtClean="0">
                <a:latin typeface="Tahoma" pitchFamily="34" charset="0"/>
              </a:rPr>
              <a:pPr/>
              <a:t>8</a:t>
            </a:fld>
            <a:endParaRPr lang="en-US" smtClean="0">
              <a:latin typeface="Tahoma"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Appendix: </a:t>
            </a:r>
            <a:endParaRPr lang="en-US" dirty="0"/>
          </a:p>
        </p:txBody>
      </p:sp>
      <p:sp>
        <p:nvSpPr>
          <p:cNvPr id="4" name="Slide Number Placeholder 3"/>
          <p:cNvSpPr>
            <a:spLocks noGrp="1"/>
          </p:cNvSpPr>
          <p:nvPr>
            <p:ph type="sldNum" sz="quarter" idx="10"/>
          </p:nvPr>
        </p:nvSpPr>
        <p:spPr/>
        <p:txBody>
          <a:bodyPr/>
          <a:lstStyle/>
          <a:p>
            <a:fld id="{604D6428-F9CA-46D9-93DB-CAE3E33F46D0}"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4D6428-F9CA-46D9-93DB-CAE3E33F46D0}"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5"/>
          <p:cNvSpPr>
            <a:spLocks noGrp="1" noChangeArrowheads="1"/>
          </p:cNvSpPr>
          <p:nvPr>
            <p:ph type="sldNum" sz="quarter" idx="5"/>
          </p:nvPr>
        </p:nvSpPr>
        <p:spPr>
          <a:noFill/>
        </p:spPr>
        <p:txBody>
          <a:bodyPr/>
          <a:lstStyle/>
          <a:p>
            <a:fld id="{5C3C53B5-3FFA-4279-B7C8-7D4AC57B6CE5}" type="slidenum">
              <a:rPr lang="en-US" smtClean="0">
                <a:latin typeface="Tahoma" pitchFamily="34" charset="0"/>
              </a:rPr>
              <a:pPr/>
              <a:t>29</a:t>
            </a:fld>
            <a:endParaRPr lang="en-US" smtClean="0">
              <a:latin typeface="Tahom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5"/>
          <p:cNvSpPr>
            <a:spLocks noGrp="1" noChangeArrowheads="1"/>
          </p:cNvSpPr>
          <p:nvPr>
            <p:ph type="sldNum" sz="quarter" idx="5"/>
          </p:nvPr>
        </p:nvSpPr>
        <p:spPr>
          <a:noFill/>
        </p:spPr>
        <p:txBody>
          <a:bodyPr/>
          <a:lstStyle/>
          <a:p>
            <a:fld id="{F982BD8C-F869-4C48-951E-3C5CA6557090}" type="slidenum">
              <a:rPr lang="en-US" smtClean="0">
                <a:latin typeface="Tahoma" pitchFamily="34" charset="0"/>
              </a:rPr>
              <a:pPr/>
              <a:t>31</a:t>
            </a:fld>
            <a:endParaRPr lang="en-US" smtClean="0">
              <a:latin typeface="Tahom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5"/>
          <p:cNvSpPr>
            <a:spLocks noGrp="1" noChangeArrowheads="1"/>
          </p:cNvSpPr>
          <p:nvPr>
            <p:ph type="sldNum" sz="quarter" idx="5"/>
          </p:nvPr>
        </p:nvSpPr>
        <p:spPr>
          <a:noFill/>
        </p:spPr>
        <p:txBody>
          <a:bodyPr/>
          <a:lstStyle/>
          <a:p>
            <a:fld id="{86996658-2B0C-47D3-A8C0-73B0937BD448}" type="slidenum">
              <a:rPr lang="en-US" smtClean="0">
                <a:latin typeface="Tahoma" pitchFamily="34" charset="0"/>
              </a:rPr>
              <a:pPr/>
              <a:t>32</a:t>
            </a:fld>
            <a:endParaRPr lang="en-US" smtClean="0">
              <a:latin typeface="Tahoma"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7709D9-F57F-44CE-B31F-E1F93C3AC6B2}" type="datetimeFigureOut">
              <a:rPr lang="en-US" smtClean="0"/>
              <a:pPr/>
              <a:t>3/26/2012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F3D303E-C930-41F0-BAAE-19DC761DD4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7709D9-F57F-44CE-B31F-E1F93C3AC6B2}"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D303E-C930-41F0-BAAE-19DC761DD4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7709D9-F57F-44CE-B31F-E1F93C3AC6B2}"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D303E-C930-41F0-BAAE-19DC761DD4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5299808B-9118-4C7B-B2D6-9FC74EDE0844}" type="datetime1">
              <a:rPr lang="en-US"/>
              <a:pPr>
                <a:defRPr/>
              </a:pPr>
              <a:t>3/26/2012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7B6E2-A87C-42F2-8106-65CBE60698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7709D9-F57F-44CE-B31F-E1F93C3AC6B2}"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D303E-C930-41F0-BAAE-19DC761DD4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7709D9-F57F-44CE-B31F-E1F93C3AC6B2}"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D303E-C930-41F0-BAAE-19DC761DD4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7709D9-F57F-44CE-B31F-E1F93C3AC6B2}"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D303E-C930-41F0-BAAE-19DC761DD4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7709D9-F57F-44CE-B31F-E1F93C3AC6B2}" type="datetimeFigureOut">
              <a:rPr lang="en-US" smtClean="0"/>
              <a:pPr/>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D303E-C930-41F0-BAAE-19DC761DD4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7709D9-F57F-44CE-B31F-E1F93C3AC6B2}" type="datetimeFigureOut">
              <a:rPr lang="en-US" smtClean="0"/>
              <a:pPr/>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D303E-C930-41F0-BAAE-19DC761DD4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709D9-F57F-44CE-B31F-E1F93C3AC6B2}" type="datetimeFigureOut">
              <a:rPr lang="en-US" smtClean="0"/>
              <a:pPr/>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D303E-C930-41F0-BAAE-19DC761DD4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7709D9-F57F-44CE-B31F-E1F93C3AC6B2}"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D303E-C930-41F0-BAAE-19DC761DD4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7709D9-F57F-44CE-B31F-E1F93C3AC6B2}"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F3D303E-C930-41F0-BAAE-19DC761DD4C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7709D9-F57F-44CE-B31F-E1F93C3AC6B2}" type="datetimeFigureOut">
              <a:rPr lang="en-US" smtClean="0"/>
              <a:pPr/>
              <a:t>3/26/2012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3D303E-C930-41F0-BAAE-19DC761DD4C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8305800" cy="1828800"/>
          </a:xfrm>
        </p:spPr>
        <p:txBody>
          <a:bodyPr>
            <a:normAutofit/>
          </a:bodyPr>
          <a:lstStyle/>
          <a:p>
            <a:r>
              <a:rPr lang="en-US" dirty="0" smtClean="0"/>
              <a:t>Living the Call-</a:t>
            </a:r>
            <a:br>
              <a:rPr lang="en-US" dirty="0" smtClean="0"/>
            </a:br>
            <a:r>
              <a:rPr lang="en-US" dirty="0" smtClean="0"/>
              <a:t>The Lay Vocation at Work</a:t>
            </a:r>
            <a:endParaRPr lang="en-US" dirty="0"/>
          </a:p>
        </p:txBody>
      </p:sp>
      <p:sp>
        <p:nvSpPr>
          <p:cNvPr id="3" name="Subtitle 2"/>
          <p:cNvSpPr>
            <a:spLocks noGrp="1"/>
          </p:cNvSpPr>
          <p:nvPr>
            <p:ph type="subTitle" idx="1"/>
          </p:nvPr>
        </p:nvSpPr>
        <p:spPr>
          <a:xfrm>
            <a:off x="533400" y="3429000"/>
            <a:ext cx="7854696" cy="2209800"/>
          </a:xfrm>
        </p:spPr>
        <p:txBody>
          <a:bodyPr>
            <a:normAutofit fontScale="92500" lnSpcReduction="10000"/>
          </a:bodyPr>
          <a:lstStyle/>
          <a:p>
            <a:endParaRPr lang="en-US" dirty="0" smtClean="0"/>
          </a:p>
          <a:p>
            <a:r>
              <a:rPr lang="en-US" dirty="0" smtClean="0"/>
              <a:t>Presenters:  William E. Simon Jr.</a:t>
            </a:r>
          </a:p>
          <a:p>
            <a:r>
              <a:rPr lang="en-US" dirty="0" smtClean="0"/>
              <a:t>Cambria Smith</a:t>
            </a:r>
          </a:p>
          <a:p>
            <a:r>
              <a:rPr lang="en-US" dirty="0" smtClean="0"/>
              <a:t>Los Angeles Religious Education Congress</a:t>
            </a:r>
          </a:p>
          <a:p>
            <a:r>
              <a:rPr lang="en-US" dirty="0" smtClean="0"/>
              <a:t>March 23</a:t>
            </a:r>
            <a:r>
              <a:rPr lang="en-US" baseline="30000" dirty="0" smtClean="0"/>
              <a:t>rd</a:t>
            </a:r>
            <a:r>
              <a:rPr lang="en-US" dirty="0" smtClean="0"/>
              <a:t>,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3" name="Rectangle 3"/>
          <p:cNvSpPr>
            <a:spLocks noGrp="1" noChangeArrowheads="1"/>
          </p:cNvSpPr>
          <p:nvPr>
            <p:ph idx="1"/>
          </p:nvPr>
        </p:nvSpPr>
        <p:spPr>
          <a:xfrm>
            <a:off x="457200" y="685800"/>
            <a:ext cx="8229600" cy="5867400"/>
          </a:xfrm>
        </p:spPr>
        <p:txBody>
          <a:bodyPr/>
          <a:lstStyle/>
          <a:p>
            <a:pPr eaLnBrk="1" hangingPunct="1">
              <a:lnSpc>
                <a:spcPct val="80000"/>
              </a:lnSpc>
              <a:buFont typeface="Wingdings" pitchFamily="2" charset="2"/>
              <a:buNone/>
            </a:pPr>
            <a:r>
              <a:rPr lang="en-US" sz="700" dirty="0" smtClean="0"/>
              <a:t>	</a:t>
            </a:r>
          </a:p>
          <a:p>
            <a:pPr eaLnBrk="1" hangingPunct="1">
              <a:lnSpc>
                <a:spcPct val="80000"/>
              </a:lnSpc>
              <a:buFont typeface="Wingdings" pitchFamily="2" charset="2"/>
              <a:buNone/>
            </a:pPr>
            <a:r>
              <a:rPr lang="en-US" sz="2000" dirty="0" smtClean="0">
                <a:solidFill>
                  <a:schemeClr val="tx2"/>
                </a:solidFill>
                <a:latin typeface="Arial Rounded MT Bold" pitchFamily="34" charset="0"/>
              </a:rPr>
              <a:t>ABOUT THE LAITY:</a:t>
            </a:r>
            <a:r>
              <a:rPr lang="en-US" sz="2000" baseline="30000" dirty="0" smtClean="0">
                <a:solidFill>
                  <a:schemeClr val="tx2"/>
                </a:solidFill>
                <a:latin typeface="Arial Rounded MT Bold" pitchFamily="34" charset="0"/>
              </a:rPr>
              <a:t>*</a:t>
            </a:r>
          </a:p>
          <a:p>
            <a:pPr eaLnBrk="1" hangingPunct="1">
              <a:lnSpc>
                <a:spcPct val="80000"/>
              </a:lnSpc>
              <a:buFont typeface="Wingdings" pitchFamily="2" charset="2"/>
              <a:buNone/>
            </a:pPr>
            <a:endParaRPr lang="en-US" sz="2000" dirty="0" smtClean="0">
              <a:latin typeface="BankGothic Md BT"/>
            </a:endParaRPr>
          </a:p>
          <a:p>
            <a:pPr eaLnBrk="1" hangingPunct="1">
              <a:lnSpc>
                <a:spcPct val="80000"/>
              </a:lnSpc>
            </a:pPr>
            <a:r>
              <a:rPr lang="en-US" sz="2000" dirty="0" smtClean="0"/>
              <a:t>As sharers in the role of Christ as priest, prophet and king, the laity have their work cut out for them in the life and activity of the Church.</a:t>
            </a:r>
          </a:p>
          <a:p>
            <a:pPr eaLnBrk="1" hangingPunct="1">
              <a:lnSpc>
                <a:spcPct val="80000"/>
              </a:lnSpc>
            </a:pPr>
            <a:endParaRPr lang="en-US" sz="1800" dirty="0" smtClean="0"/>
          </a:p>
          <a:p>
            <a:pPr eaLnBrk="1" hangingPunct="1">
              <a:lnSpc>
                <a:spcPct val="80000"/>
              </a:lnSpc>
            </a:pPr>
            <a:r>
              <a:rPr lang="en-US" sz="2000" dirty="0" smtClean="0"/>
              <a:t>Their activity is so necessary within the Church communities that without it the apostolate of the pastors is often unable to achieve its full effectiveness.</a:t>
            </a:r>
            <a:r>
              <a:rPr lang="en-US" sz="1800" dirty="0" smtClean="0"/>
              <a:t> </a:t>
            </a:r>
          </a:p>
          <a:p>
            <a:pPr eaLnBrk="1" hangingPunct="1">
              <a:lnSpc>
                <a:spcPct val="80000"/>
              </a:lnSpc>
            </a:pPr>
            <a:endParaRPr lang="en-US" sz="1800" dirty="0" smtClean="0"/>
          </a:p>
          <a:p>
            <a:pPr eaLnBrk="1" hangingPunct="1">
              <a:lnSpc>
                <a:spcPct val="80000"/>
              </a:lnSpc>
            </a:pPr>
            <a:r>
              <a:rPr lang="en-US" sz="2000" dirty="0" smtClean="0"/>
              <a:t>In the manner of the men and women who helped Paul in spreading the Gospel (cf. Acts 18:18, 26; </a:t>
            </a:r>
            <a:r>
              <a:rPr lang="en-US" sz="2000" dirty="0" err="1" smtClean="0"/>
              <a:t>Rm</a:t>
            </a:r>
            <a:r>
              <a:rPr lang="en-US" sz="2000" dirty="0" smtClean="0"/>
              <a:t> 16:3), the laity with the right apostolic attitude supply what is lacking to their brethren and refresh the spirit of pastors and of the rest of the faithful (cf. 1 </a:t>
            </a:r>
            <a:r>
              <a:rPr lang="en-US" sz="2000" dirty="0" err="1" smtClean="0"/>
              <a:t>Cor</a:t>
            </a:r>
            <a:r>
              <a:rPr lang="en-US" sz="2000" dirty="0" smtClean="0"/>
              <a:t> 16:17-18).</a:t>
            </a:r>
          </a:p>
          <a:p>
            <a:pPr eaLnBrk="1" hangingPunct="1">
              <a:lnSpc>
                <a:spcPct val="80000"/>
              </a:lnSpc>
            </a:pPr>
            <a:endParaRPr lang="en-US" sz="1800" dirty="0" smtClean="0"/>
          </a:p>
          <a:p>
            <a:pPr eaLnBrk="1" hangingPunct="1">
              <a:lnSpc>
                <a:spcPct val="80000"/>
              </a:lnSpc>
            </a:pPr>
            <a:r>
              <a:rPr lang="en-US" sz="2000" dirty="0" smtClean="0"/>
              <a:t>Strengthened by active participation in the liturgical life of their community, they are eager to do their share of the apostolic works of that community.</a:t>
            </a:r>
            <a:r>
              <a:rPr lang="en-US" sz="1400" i="1" dirty="0" smtClean="0"/>
              <a:t> </a:t>
            </a:r>
          </a:p>
          <a:p>
            <a:pPr eaLnBrk="1" hangingPunct="1">
              <a:lnSpc>
                <a:spcPct val="80000"/>
              </a:lnSpc>
            </a:pPr>
            <a:endParaRPr lang="en-US" sz="700" i="1" dirty="0" smtClean="0"/>
          </a:p>
          <a:p>
            <a:pPr eaLnBrk="1" hangingPunct="1">
              <a:lnSpc>
                <a:spcPct val="80000"/>
              </a:lnSpc>
            </a:pPr>
            <a:endParaRPr lang="en-US" sz="700" i="1" dirty="0" smtClean="0"/>
          </a:p>
          <a:p>
            <a:pPr eaLnBrk="1" hangingPunct="1">
              <a:lnSpc>
                <a:spcPct val="80000"/>
              </a:lnSpc>
            </a:pPr>
            <a:endParaRPr lang="en-US" sz="700" i="1" dirty="0" smtClean="0"/>
          </a:p>
          <a:p>
            <a:pPr eaLnBrk="1" hangingPunct="1">
              <a:lnSpc>
                <a:spcPct val="80000"/>
              </a:lnSpc>
            </a:pPr>
            <a:endParaRPr lang="en-US" sz="700" dirty="0" smtClean="0"/>
          </a:p>
          <a:p>
            <a:pPr eaLnBrk="1" hangingPunct="1">
              <a:lnSpc>
                <a:spcPct val="80000"/>
              </a:lnSpc>
              <a:buFont typeface="Wingdings" pitchFamily="2" charset="2"/>
              <a:buNone/>
            </a:pPr>
            <a:r>
              <a:rPr lang="en-US" sz="500" b="1" dirty="0" smtClean="0"/>
              <a:t>       </a:t>
            </a:r>
            <a:r>
              <a:rPr lang="en-US" sz="1200" b="1" dirty="0" smtClean="0"/>
              <a:t>* Second Vatican Council: Decree on the Apostolate of the Laity: #10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9283">
                                            <p:txEl>
                                              <p:pRg st="0" end="0"/>
                                            </p:txEl>
                                          </p:spTgt>
                                        </p:tgtEl>
                                        <p:attrNameLst>
                                          <p:attrName>style.visibility</p:attrName>
                                        </p:attrNameLst>
                                      </p:cBhvr>
                                      <p:to>
                                        <p:strVal val="visible"/>
                                      </p:to>
                                    </p:set>
                                    <p:animEffect transition="in" filter="dissolve">
                                      <p:cBhvr>
                                        <p:cTn id="7" dur="500"/>
                                        <p:tgtEl>
                                          <p:spTgt spid="609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9283">
                                            <p:txEl>
                                              <p:pRg st="1" end="1"/>
                                            </p:txEl>
                                          </p:spTgt>
                                        </p:tgtEl>
                                        <p:attrNameLst>
                                          <p:attrName>style.visibility</p:attrName>
                                        </p:attrNameLst>
                                      </p:cBhvr>
                                      <p:to>
                                        <p:strVal val="visible"/>
                                      </p:to>
                                    </p:set>
                                    <p:animEffect transition="in" filter="dissolve">
                                      <p:cBhvr>
                                        <p:cTn id="12" dur="500"/>
                                        <p:tgtEl>
                                          <p:spTgt spid="609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9283">
                                            <p:txEl>
                                              <p:pRg st="3" end="3"/>
                                            </p:txEl>
                                          </p:spTgt>
                                        </p:tgtEl>
                                        <p:attrNameLst>
                                          <p:attrName>style.visibility</p:attrName>
                                        </p:attrNameLst>
                                      </p:cBhvr>
                                      <p:to>
                                        <p:strVal val="visible"/>
                                      </p:to>
                                    </p:set>
                                    <p:animEffect transition="in" filter="dissolve">
                                      <p:cBhvr>
                                        <p:cTn id="17" dur="500"/>
                                        <p:tgtEl>
                                          <p:spTgt spid="6092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9283">
                                            <p:txEl>
                                              <p:pRg st="5" end="5"/>
                                            </p:txEl>
                                          </p:spTgt>
                                        </p:tgtEl>
                                        <p:attrNameLst>
                                          <p:attrName>style.visibility</p:attrName>
                                        </p:attrNameLst>
                                      </p:cBhvr>
                                      <p:to>
                                        <p:strVal val="visible"/>
                                      </p:to>
                                    </p:set>
                                    <p:animEffect transition="in" filter="dissolve">
                                      <p:cBhvr>
                                        <p:cTn id="22" dur="500"/>
                                        <p:tgtEl>
                                          <p:spTgt spid="60928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9283">
                                            <p:txEl>
                                              <p:pRg st="7" end="7"/>
                                            </p:txEl>
                                          </p:spTgt>
                                        </p:tgtEl>
                                        <p:attrNameLst>
                                          <p:attrName>style.visibility</p:attrName>
                                        </p:attrNameLst>
                                      </p:cBhvr>
                                      <p:to>
                                        <p:strVal val="visible"/>
                                      </p:to>
                                    </p:set>
                                    <p:animEffect transition="in" filter="dissolve">
                                      <p:cBhvr>
                                        <p:cTn id="27" dur="500"/>
                                        <p:tgtEl>
                                          <p:spTgt spid="60928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09283">
                                            <p:txEl>
                                              <p:pRg st="9" end="9"/>
                                            </p:txEl>
                                          </p:spTgt>
                                        </p:tgtEl>
                                        <p:attrNameLst>
                                          <p:attrName>style.visibility</p:attrName>
                                        </p:attrNameLst>
                                      </p:cBhvr>
                                      <p:to>
                                        <p:strVal val="visible"/>
                                      </p:to>
                                    </p:set>
                                    <p:animEffect transition="in" filter="dissolve">
                                      <p:cBhvr>
                                        <p:cTn id="32" dur="500"/>
                                        <p:tgtEl>
                                          <p:spTgt spid="60928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09283">
                                            <p:txEl>
                                              <p:pRg st="14" end="14"/>
                                            </p:txEl>
                                          </p:spTgt>
                                        </p:tgtEl>
                                        <p:attrNameLst>
                                          <p:attrName>style.visibility</p:attrName>
                                        </p:attrNameLst>
                                      </p:cBhvr>
                                      <p:to>
                                        <p:strVal val="visible"/>
                                      </p:to>
                                    </p:set>
                                    <p:animEffect transition="in" filter="dissolve">
                                      <p:cBhvr>
                                        <p:cTn id="37" dur="500"/>
                                        <p:tgtEl>
                                          <p:spTgt spid="60928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066800"/>
            <a:ext cx="8229600" cy="780288"/>
          </a:xfrm>
          <a:noFill/>
          <a:ln>
            <a:noFill/>
          </a:ln>
        </p:spPr>
        <p:style>
          <a:lnRef idx="2">
            <a:schemeClr val="accent1"/>
          </a:lnRef>
          <a:fillRef idx="1001">
            <a:schemeClr val="lt1"/>
          </a:fillRef>
          <a:effectRef idx="0">
            <a:schemeClr val="accent1"/>
          </a:effectRef>
          <a:fontRef idx="minor">
            <a:schemeClr val="dk1"/>
          </a:fontRef>
        </p:style>
        <p:txBody>
          <a:bodyPr>
            <a:normAutofit/>
          </a:bodyPr>
          <a:lstStyle/>
          <a:p>
            <a:pPr algn="ctr"/>
            <a:r>
              <a:rPr lang="en-US" sz="4400" b="1" dirty="0" smtClean="0">
                <a:solidFill>
                  <a:schemeClr val="tx2"/>
                </a:solidFill>
                <a:effectLst>
                  <a:outerShdw blurRad="38100" dist="38100" dir="2700000" algn="tl">
                    <a:srgbClr val="000000">
                      <a:alpha val="43137"/>
                    </a:srgbClr>
                  </a:outerShdw>
                </a:effectLst>
                <a:latin typeface="+mj-lt"/>
              </a:rPr>
              <a:t>Bill’s Story</a:t>
            </a:r>
            <a:endParaRPr lang="en-US" sz="4400" b="1" dirty="0">
              <a:solidFill>
                <a:schemeClr val="tx2"/>
              </a:solidFill>
              <a:effectLst>
                <a:outerShdw blurRad="38100" dist="38100" dir="2700000" algn="tl">
                  <a:srgbClr val="000000">
                    <a:alpha val="43137"/>
                  </a:srgbClr>
                </a:outerShdw>
              </a:effectLst>
              <a:latin typeface="+mj-lt"/>
            </a:endParaRPr>
          </a:p>
        </p:txBody>
      </p:sp>
      <p:sp>
        <p:nvSpPr>
          <p:cNvPr id="3" name="Text Placeholder 2"/>
          <p:cNvSpPr>
            <a:spLocks noGrp="1"/>
          </p:cNvSpPr>
          <p:nvPr>
            <p:ph idx="1"/>
          </p:nvPr>
        </p:nvSpPr>
        <p:spPr>
          <a:xfrm>
            <a:off x="457200" y="2133600"/>
            <a:ext cx="8229600" cy="3657600"/>
          </a:xfrm>
          <a:noFill/>
          <a:ln>
            <a:noFill/>
          </a:ln>
        </p:spPr>
        <p:style>
          <a:lnRef idx="2">
            <a:schemeClr val="dk1"/>
          </a:lnRef>
          <a:fillRef idx="1">
            <a:schemeClr val="lt1"/>
          </a:fillRef>
          <a:effectRef idx="0">
            <a:schemeClr val="dk1"/>
          </a:effectRef>
          <a:fontRef idx="minor">
            <a:schemeClr val="dk1"/>
          </a:fontRef>
        </p:style>
        <p:txBody>
          <a:bodyPr>
            <a:noAutofit/>
          </a:bodyPr>
          <a:lstStyle/>
          <a:p>
            <a:pPr marL="822960" lvl="1" indent="-457200">
              <a:buClr>
                <a:schemeClr val="tx2"/>
              </a:buClr>
            </a:pPr>
            <a:r>
              <a:rPr lang="en-US" sz="2000" dirty="0" smtClean="0">
                <a:solidFill>
                  <a:schemeClr val="tx1"/>
                </a:solidFill>
                <a:latin typeface="Trebuchet MS" pitchFamily="34" charset="0"/>
              </a:rPr>
              <a:t>Cradle Catholic, eldest of 7 children</a:t>
            </a:r>
          </a:p>
          <a:p>
            <a:pPr marL="822960" lvl="1" indent="-457200">
              <a:buClr>
                <a:schemeClr val="tx2"/>
              </a:buClr>
            </a:pPr>
            <a:endParaRPr lang="en-US" sz="2000" dirty="0" smtClean="0">
              <a:solidFill>
                <a:schemeClr val="tx1"/>
              </a:solidFill>
              <a:latin typeface="Trebuchet MS" pitchFamily="34" charset="0"/>
            </a:endParaRPr>
          </a:p>
          <a:p>
            <a:pPr marL="822960" lvl="1" indent="-457200">
              <a:buClr>
                <a:schemeClr val="tx2"/>
              </a:buClr>
            </a:pPr>
            <a:r>
              <a:rPr lang="en-US" sz="2000" dirty="0" smtClean="0">
                <a:solidFill>
                  <a:schemeClr val="tx1"/>
                </a:solidFill>
                <a:latin typeface="Trebuchet MS" pitchFamily="34" charset="0"/>
              </a:rPr>
              <a:t>Prodigal Son: “He was lost and is found”</a:t>
            </a:r>
          </a:p>
          <a:p>
            <a:pPr marL="822960" lvl="1" indent="-457200">
              <a:buClr>
                <a:schemeClr val="tx2"/>
              </a:buClr>
            </a:pPr>
            <a:endParaRPr lang="en-US" sz="2000" dirty="0" smtClean="0">
              <a:solidFill>
                <a:schemeClr val="tx1"/>
              </a:solidFill>
              <a:latin typeface="Trebuchet MS" pitchFamily="34" charset="0"/>
            </a:endParaRPr>
          </a:p>
          <a:p>
            <a:pPr marL="822960" lvl="1" indent="-457200">
              <a:buClr>
                <a:schemeClr val="tx2"/>
              </a:buClr>
            </a:pPr>
            <a:r>
              <a:rPr lang="en-US" sz="2000" dirty="0" smtClean="0">
                <a:solidFill>
                  <a:schemeClr val="tx1"/>
                </a:solidFill>
                <a:latin typeface="Trebuchet MS" pitchFamily="34" charset="0"/>
              </a:rPr>
              <a:t>Material Success</a:t>
            </a:r>
          </a:p>
          <a:p>
            <a:pPr marL="822960" lvl="1" indent="-457200">
              <a:buClr>
                <a:schemeClr val="tx2"/>
              </a:buClr>
            </a:pPr>
            <a:endParaRPr lang="en-US" sz="2000" dirty="0" smtClean="0">
              <a:solidFill>
                <a:schemeClr val="tx1"/>
              </a:solidFill>
              <a:latin typeface="Trebuchet MS" pitchFamily="34" charset="0"/>
            </a:endParaRPr>
          </a:p>
          <a:p>
            <a:pPr marL="822960" lvl="1" indent="-457200">
              <a:buClr>
                <a:schemeClr val="tx2"/>
              </a:buClr>
            </a:pPr>
            <a:r>
              <a:rPr lang="en-US" sz="2000" dirty="0" smtClean="0">
                <a:latin typeface="Trebuchet MS" pitchFamily="34" charset="0"/>
              </a:rPr>
              <a:t>I was a “box checker”</a:t>
            </a:r>
          </a:p>
          <a:p>
            <a:pPr marL="822960" lvl="1" indent="-457200">
              <a:buClr>
                <a:schemeClr val="tx2"/>
              </a:buClr>
            </a:pPr>
            <a:endParaRPr lang="en-US" sz="2000" dirty="0" smtClean="0">
              <a:solidFill>
                <a:schemeClr val="tx1"/>
              </a:solidFill>
              <a:latin typeface="Trebuchet MS" pitchFamily="34" charset="0"/>
            </a:endParaRPr>
          </a:p>
          <a:p>
            <a:pPr marL="822960" lvl="1" indent="-457200">
              <a:buClr>
                <a:schemeClr val="tx2"/>
              </a:buClr>
            </a:pPr>
            <a:endParaRPr lang="en-US" sz="2000" dirty="0" smtClean="0">
              <a:latin typeface="Trebuchet MS" pitchFamily="34" charset="0"/>
            </a:endParaRPr>
          </a:p>
          <a:p>
            <a:pPr marL="822960" lvl="1" indent="-457200">
              <a:buClr>
                <a:schemeClr val="tx2"/>
              </a:buClr>
            </a:pPr>
            <a:endParaRPr lang="en-US" sz="2000" dirty="0" smtClean="0">
              <a:latin typeface="Trebuchet MS" pitchFamily="34" charset="0"/>
            </a:endParaRPr>
          </a:p>
          <a:p>
            <a:pPr marL="822960" lvl="1" indent="-457200">
              <a:buClr>
                <a:schemeClr val="tx2"/>
              </a:buClr>
            </a:pPr>
            <a:endParaRPr lang="en-US" sz="2000" dirty="0" smtClean="0">
              <a:solidFill>
                <a:schemeClr val="tx1"/>
              </a:solidFill>
              <a:latin typeface="Trebuchet MS" pitchFamily="34" charset="0"/>
            </a:endParaRPr>
          </a:p>
        </p:txBody>
      </p:sp>
      <p:sp>
        <p:nvSpPr>
          <p:cNvPr id="7" name="Slide Number Placeholder 6"/>
          <p:cNvSpPr>
            <a:spLocks noGrp="1"/>
          </p:cNvSpPr>
          <p:nvPr>
            <p:ph type="sldNum" sz="quarter" idx="12"/>
          </p:nvPr>
        </p:nvSpPr>
        <p:spPr/>
        <p:txBody>
          <a:bodyPr/>
          <a:lstStyle/>
          <a:p>
            <a:fld id="{FF3D303E-C930-41F0-BAAE-19DC761DD4C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effectLst>
                  <a:outerShdw blurRad="38100" dist="38100" dir="2700000" algn="tl">
                    <a:srgbClr val="000000">
                      <a:alpha val="43137"/>
                    </a:srgbClr>
                  </a:outerShdw>
                </a:effectLst>
              </a:rPr>
              <a:t>Bill’s Story</a:t>
            </a:r>
            <a:endParaRPr lang="en-US" sz="4400" dirty="0"/>
          </a:p>
        </p:txBody>
      </p:sp>
      <p:sp>
        <p:nvSpPr>
          <p:cNvPr id="3" name="Content Placeholder 2"/>
          <p:cNvSpPr>
            <a:spLocks noGrp="1"/>
          </p:cNvSpPr>
          <p:nvPr>
            <p:ph idx="1"/>
          </p:nvPr>
        </p:nvSpPr>
        <p:spPr/>
        <p:txBody>
          <a:bodyPr/>
          <a:lstStyle/>
          <a:p>
            <a:pPr marL="822960" lvl="1" indent="-457200">
              <a:buClr>
                <a:schemeClr val="tx2"/>
              </a:buClr>
            </a:pPr>
            <a:endParaRPr lang="en-US" sz="2000" dirty="0" smtClean="0">
              <a:latin typeface="Trebuchet MS" pitchFamily="34" charset="0"/>
            </a:endParaRPr>
          </a:p>
          <a:p>
            <a:pPr marL="822960" lvl="1" indent="-457200">
              <a:buClr>
                <a:schemeClr val="tx2"/>
              </a:buClr>
            </a:pPr>
            <a:endParaRPr lang="en-US" sz="2000" dirty="0" smtClean="0">
              <a:latin typeface="Trebuchet MS" pitchFamily="34" charset="0"/>
            </a:endParaRPr>
          </a:p>
          <a:p>
            <a:pPr marL="822960" lvl="1" indent="-457200">
              <a:buClr>
                <a:schemeClr val="tx2"/>
              </a:buClr>
            </a:pPr>
            <a:r>
              <a:rPr lang="en-US" sz="2000" dirty="0" smtClean="0">
                <a:latin typeface="Trebuchet MS" pitchFamily="34" charset="0"/>
              </a:rPr>
              <a:t>Something was missing</a:t>
            </a:r>
          </a:p>
          <a:p>
            <a:pPr marL="822960" lvl="1" indent="-457200">
              <a:buClr>
                <a:schemeClr val="tx2"/>
              </a:buClr>
            </a:pPr>
            <a:endParaRPr lang="en-US" sz="2000" dirty="0" smtClean="0">
              <a:latin typeface="Trebuchet MS" pitchFamily="34" charset="0"/>
            </a:endParaRPr>
          </a:p>
          <a:p>
            <a:pPr marL="822960" lvl="1" indent="-457200">
              <a:buClr>
                <a:schemeClr val="tx2"/>
              </a:buClr>
            </a:pPr>
            <a:r>
              <a:rPr lang="en-US" sz="2000" dirty="0" smtClean="0">
                <a:latin typeface="Trebuchet MS" pitchFamily="34" charset="0"/>
              </a:rPr>
              <a:t>Feeling that family, faith and careers should not be separate</a:t>
            </a:r>
          </a:p>
          <a:p>
            <a:endParaRPr lang="en-US" dirty="0"/>
          </a:p>
        </p:txBody>
      </p:sp>
      <p:sp>
        <p:nvSpPr>
          <p:cNvPr id="4" name="Slide Number Placeholder 3"/>
          <p:cNvSpPr>
            <a:spLocks noGrp="1"/>
          </p:cNvSpPr>
          <p:nvPr>
            <p:ph type="sldNum" sz="quarter" idx="12"/>
          </p:nvPr>
        </p:nvSpPr>
        <p:spPr/>
        <p:txBody>
          <a:bodyPr/>
          <a:lstStyle/>
          <a:p>
            <a:fld id="{FF3D303E-C930-41F0-BAAE-19DC761DD4C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effectLst>
                  <a:outerShdw blurRad="38100" dist="38100" dir="2700000" algn="tl">
                    <a:srgbClr val="000000">
                      <a:alpha val="43137"/>
                    </a:srgbClr>
                  </a:outerShdw>
                </a:effectLst>
              </a:rPr>
              <a:t>Bill’s Story</a:t>
            </a:r>
            <a:endParaRPr lang="en-US" sz="4400" dirty="0"/>
          </a:p>
        </p:txBody>
      </p:sp>
      <p:sp>
        <p:nvSpPr>
          <p:cNvPr id="3" name="Content Placeholder 2"/>
          <p:cNvSpPr>
            <a:spLocks noGrp="1"/>
          </p:cNvSpPr>
          <p:nvPr>
            <p:ph idx="1"/>
          </p:nvPr>
        </p:nvSpPr>
        <p:spPr>
          <a:xfrm>
            <a:off x="457200" y="2362200"/>
            <a:ext cx="8229600" cy="3962400"/>
          </a:xfrm>
        </p:spPr>
        <p:txBody>
          <a:bodyPr/>
          <a:lstStyle/>
          <a:p>
            <a:pPr marL="822960" lvl="1" indent="-457200">
              <a:buClr>
                <a:schemeClr val="tx2"/>
              </a:buClr>
            </a:pPr>
            <a:r>
              <a:rPr lang="en-US" dirty="0" smtClean="0">
                <a:latin typeface="Trebuchet MS" pitchFamily="34" charset="0"/>
              </a:rPr>
              <a:t>New Year’s Resolutions – Soft inkling; no thunderbolt</a:t>
            </a:r>
          </a:p>
          <a:p>
            <a:pPr marL="822960" lvl="1" indent="-457200">
              <a:buClr>
                <a:schemeClr val="tx2"/>
              </a:buClr>
            </a:pPr>
            <a:endParaRPr lang="en-US" dirty="0" smtClean="0">
              <a:latin typeface="Trebuchet MS" pitchFamily="34" charset="0"/>
            </a:endParaRPr>
          </a:p>
          <a:p>
            <a:pPr marL="822960" lvl="1" indent="-457200">
              <a:buClr>
                <a:schemeClr val="tx2"/>
              </a:buClr>
            </a:pPr>
            <a:r>
              <a:rPr lang="en-US" dirty="0" smtClean="0">
                <a:latin typeface="Trebuchet MS" pitchFamily="34" charset="0"/>
              </a:rPr>
              <a:t>My pastor Lloyd Torgerson</a:t>
            </a:r>
          </a:p>
          <a:p>
            <a:pPr marL="822960" lvl="1" indent="-457200">
              <a:buClr>
                <a:schemeClr val="tx2"/>
              </a:buClr>
            </a:pPr>
            <a:endParaRPr lang="en-US" dirty="0" smtClean="0">
              <a:latin typeface="Trebuchet MS" pitchFamily="34" charset="0"/>
            </a:endParaRPr>
          </a:p>
          <a:p>
            <a:pPr marL="822960" lvl="1" indent="-457200">
              <a:buClr>
                <a:schemeClr val="tx2"/>
              </a:buClr>
            </a:pPr>
            <a:r>
              <a:rPr lang="en-US" dirty="0" smtClean="0">
                <a:latin typeface="Trebuchet MS" pitchFamily="34" charset="0"/>
              </a:rPr>
              <a:t>My friend Bob Buford</a:t>
            </a:r>
          </a:p>
          <a:p>
            <a:pPr marL="822960" lvl="1" indent="-457200">
              <a:buClr>
                <a:schemeClr val="tx2"/>
              </a:buClr>
            </a:pPr>
            <a:endParaRPr lang="en-US" dirty="0" smtClean="0">
              <a:latin typeface="Trebuchet MS" pitchFamily="34" charset="0"/>
            </a:endParaRPr>
          </a:p>
          <a:p>
            <a:pPr marL="822960" lvl="1" indent="-457200">
              <a:buClr>
                <a:schemeClr val="tx2"/>
              </a:buClr>
            </a:pPr>
            <a:r>
              <a:rPr lang="en-US" dirty="0" smtClean="0">
                <a:latin typeface="Trebuchet MS" pitchFamily="34" charset="0"/>
              </a:rPr>
              <a:t>Michael Novak – </a:t>
            </a:r>
            <a:r>
              <a:rPr lang="en-US" i="1" dirty="0" smtClean="0">
                <a:latin typeface="Trebuchet MS" pitchFamily="34" charset="0"/>
              </a:rPr>
              <a:t>life changing dialogue</a:t>
            </a:r>
          </a:p>
          <a:p>
            <a:endParaRPr lang="en-US" dirty="0"/>
          </a:p>
        </p:txBody>
      </p:sp>
      <p:sp>
        <p:nvSpPr>
          <p:cNvPr id="4" name="Slide Number Placeholder 3"/>
          <p:cNvSpPr>
            <a:spLocks noGrp="1"/>
          </p:cNvSpPr>
          <p:nvPr>
            <p:ph type="sldNum" sz="quarter" idx="12"/>
          </p:nvPr>
        </p:nvSpPr>
        <p:spPr/>
        <p:txBody>
          <a:bodyPr/>
          <a:lstStyle/>
          <a:p>
            <a:fld id="{FF3D303E-C930-41F0-BAAE-19DC761DD4C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effectLst>
                  <a:outerShdw blurRad="38100" dist="38100" dir="2700000" algn="tl">
                    <a:srgbClr val="000000">
                      <a:alpha val="43137"/>
                    </a:srgbClr>
                  </a:outerShdw>
                </a:effectLst>
              </a:rPr>
              <a:t>Bill’s </a:t>
            </a:r>
            <a:r>
              <a:rPr lang="en-US" sz="4400" b="1" dirty="0" smtClean="0">
                <a:effectLst>
                  <a:outerShdw blurRad="38100" dist="38100" dir="2700000" algn="tl">
                    <a:srgbClr val="000000">
                      <a:alpha val="43137"/>
                    </a:srgbClr>
                  </a:outerShdw>
                </a:effectLst>
              </a:rPr>
              <a:t>Story</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822960" lvl="1" indent="-457200">
              <a:buClr>
                <a:schemeClr val="tx2"/>
              </a:buClr>
            </a:pPr>
            <a:endParaRPr lang="en-US" dirty="0" smtClean="0">
              <a:latin typeface="Trebuchet MS" pitchFamily="34" charset="0"/>
            </a:endParaRPr>
          </a:p>
          <a:p>
            <a:pPr marL="457200" indent="-457200">
              <a:buClr>
                <a:schemeClr val="tx2"/>
              </a:buClr>
              <a:buNone/>
            </a:pPr>
            <a:r>
              <a:rPr lang="en-US" sz="3400" b="1" dirty="0" smtClean="0">
                <a:latin typeface="Trebuchet MS" pitchFamily="34" charset="0"/>
              </a:rPr>
              <a:t>What I realized….</a:t>
            </a:r>
          </a:p>
          <a:p>
            <a:pPr marL="822960" lvl="1" indent="-457200">
              <a:buClr>
                <a:schemeClr val="tx2"/>
              </a:buClr>
              <a:buNone/>
            </a:pPr>
            <a:endParaRPr lang="en-US" dirty="0" smtClean="0">
              <a:latin typeface="Trebuchet MS" pitchFamily="34" charset="0"/>
            </a:endParaRPr>
          </a:p>
          <a:p>
            <a:pPr marL="822960" lvl="1" indent="-457200">
              <a:buClr>
                <a:schemeClr val="tx2"/>
              </a:buClr>
            </a:pPr>
            <a:r>
              <a:rPr lang="en-US" sz="2800" dirty="0" smtClean="0">
                <a:latin typeface="Trebuchet MS" pitchFamily="34" charset="0"/>
              </a:rPr>
              <a:t>Being Catholic is a choice, not a birthright. To really be a Catholic, you have to participate. </a:t>
            </a:r>
          </a:p>
          <a:p>
            <a:endParaRPr lang="en-US" dirty="0"/>
          </a:p>
        </p:txBody>
      </p:sp>
      <p:sp>
        <p:nvSpPr>
          <p:cNvPr id="4" name="Slide Number Placeholder 3"/>
          <p:cNvSpPr>
            <a:spLocks noGrp="1"/>
          </p:cNvSpPr>
          <p:nvPr>
            <p:ph type="sldNum" sz="quarter" idx="12"/>
          </p:nvPr>
        </p:nvSpPr>
        <p:spPr/>
        <p:txBody>
          <a:bodyPr/>
          <a:lstStyle/>
          <a:p>
            <a:fld id="{FF3D303E-C930-41F0-BAAE-19DC761DD4C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38200"/>
            <a:ext cx="8229600" cy="856488"/>
          </a:xfrm>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400" b="1" dirty="0" smtClean="0">
                <a:solidFill>
                  <a:schemeClr val="tx2"/>
                </a:solidFill>
                <a:effectLst>
                  <a:outerShdw blurRad="38100" dist="38100" dir="2700000" algn="tl">
                    <a:srgbClr val="000000">
                      <a:alpha val="43137"/>
                    </a:srgbClr>
                  </a:outerShdw>
                </a:effectLst>
                <a:latin typeface="+mj-lt"/>
              </a:rPr>
              <a:t>Overview of “Living the Call”</a:t>
            </a:r>
            <a:endParaRPr lang="en-US" sz="4400" b="1" dirty="0">
              <a:solidFill>
                <a:schemeClr val="tx2"/>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57200" y="1905000"/>
            <a:ext cx="8229600" cy="4343400"/>
          </a:xfrm>
          <a:noFill/>
          <a:ln>
            <a:noFill/>
          </a:ln>
        </p:spPr>
        <p:style>
          <a:lnRef idx="2">
            <a:schemeClr val="dk1"/>
          </a:lnRef>
          <a:fillRef idx="1">
            <a:schemeClr val="lt1"/>
          </a:fillRef>
          <a:effectRef idx="0">
            <a:schemeClr val="dk1"/>
          </a:effectRef>
          <a:fontRef idx="minor">
            <a:schemeClr val="dk1"/>
          </a:fontRef>
        </p:style>
        <p:txBody>
          <a:bodyPr>
            <a:normAutofit/>
          </a:bodyPr>
          <a:lstStyle/>
          <a:p>
            <a:endParaRPr lang="en-US" dirty="0" smtClean="0"/>
          </a:p>
          <a:p>
            <a:r>
              <a:rPr lang="en-US" sz="2000" dirty="0" smtClean="0">
                <a:latin typeface="Trebuchet MS" pitchFamily="34" charset="0"/>
              </a:rPr>
              <a:t>Our research showed us 2 things</a:t>
            </a:r>
          </a:p>
          <a:p>
            <a:endParaRPr lang="en-US" sz="2000" dirty="0" smtClean="0">
              <a:latin typeface="Trebuchet MS" pitchFamily="34" charset="0"/>
            </a:endParaRPr>
          </a:p>
          <a:p>
            <a:pPr lvl="1"/>
            <a:r>
              <a:rPr lang="en-US" sz="1800" dirty="0" smtClean="0">
                <a:latin typeface="Trebuchet MS" pitchFamily="34" charset="0"/>
              </a:rPr>
              <a:t>Initial thesis was wrong</a:t>
            </a:r>
          </a:p>
          <a:p>
            <a:pPr lvl="1">
              <a:buNone/>
            </a:pPr>
            <a:r>
              <a:rPr lang="en-US" sz="1800" dirty="0" smtClean="0">
                <a:latin typeface="Trebuchet MS" pitchFamily="34" charset="0"/>
              </a:rPr>
              <a:t>	</a:t>
            </a:r>
          </a:p>
          <a:p>
            <a:pPr lvl="1"/>
            <a:r>
              <a:rPr lang="en-US" sz="1800" dirty="0" smtClean="0">
                <a:latin typeface="Trebuchet MS" pitchFamily="34" charset="0"/>
              </a:rPr>
              <a:t>Days of </a:t>
            </a:r>
            <a:r>
              <a:rPr lang="en-US" sz="1800" b="1" dirty="0" smtClean="0">
                <a:latin typeface="Trebuchet MS" pitchFamily="34" charset="0"/>
              </a:rPr>
              <a:t>pray</a:t>
            </a:r>
            <a:r>
              <a:rPr lang="en-US" sz="1800" dirty="0" smtClean="0">
                <a:latin typeface="Trebuchet MS" pitchFamily="34" charset="0"/>
              </a:rPr>
              <a:t>, </a:t>
            </a:r>
            <a:r>
              <a:rPr lang="en-US" sz="1800" b="1" dirty="0" smtClean="0">
                <a:latin typeface="Trebuchet MS" pitchFamily="34" charset="0"/>
              </a:rPr>
              <a:t>pay</a:t>
            </a:r>
            <a:r>
              <a:rPr lang="en-US" sz="1800" dirty="0" smtClean="0">
                <a:latin typeface="Trebuchet MS" pitchFamily="34" charset="0"/>
              </a:rPr>
              <a:t> and </a:t>
            </a:r>
            <a:r>
              <a:rPr lang="en-US" sz="1800" b="1" dirty="0" smtClean="0">
                <a:latin typeface="Trebuchet MS" pitchFamily="34" charset="0"/>
              </a:rPr>
              <a:t>obey</a:t>
            </a:r>
            <a:r>
              <a:rPr lang="en-US" sz="1800" dirty="0" smtClean="0">
                <a:latin typeface="Trebuchet MS" pitchFamily="34" charset="0"/>
              </a:rPr>
              <a:t> </a:t>
            </a:r>
            <a:r>
              <a:rPr lang="en-US" sz="1800" i="1" dirty="0" smtClean="0">
                <a:solidFill>
                  <a:schemeClr val="tx1"/>
                </a:solidFill>
                <a:latin typeface="Trebuchet MS" pitchFamily="34" charset="0"/>
              </a:rPr>
              <a:t>were over</a:t>
            </a:r>
          </a:p>
          <a:p>
            <a:pPr>
              <a:buNone/>
            </a:pPr>
            <a:endParaRPr lang="en-US" sz="2000" i="1" dirty="0" smtClean="0">
              <a:solidFill>
                <a:schemeClr val="tx1"/>
              </a:solidFill>
              <a:latin typeface="Trebuchet MS" pitchFamily="34" charset="0"/>
            </a:endParaRPr>
          </a:p>
          <a:p>
            <a:endParaRPr lang="en-US" sz="2000" i="1" dirty="0" smtClean="0">
              <a:solidFill>
                <a:schemeClr val="tx1"/>
              </a:solidFill>
              <a:latin typeface="Trebuchet MS" pitchFamily="34" charset="0"/>
            </a:endParaRPr>
          </a:p>
          <a:p>
            <a:endParaRPr lang="en-US" sz="2000" dirty="0" smtClean="0">
              <a:latin typeface="Trebuchet MS" pitchFamily="34" charset="0"/>
            </a:endParaRPr>
          </a:p>
          <a:p>
            <a:endParaRPr lang="en-US" sz="2000" i="1" dirty="0" smtClean="0">
              <a:solidFill>
                <a:schemeClr val="tx1"/>
              </a:solidFill>
              <a:latin typeface="Trebuchet MS" pitchFamily="34" charset="0"/>
            </a:endParaRPr>
          </a:p>
        </p:txBody>
      </p:sp>
      <p:sp>
        <p:nvSpPr>
          <p:cNvPr id="5" name="Slide Number Placeholder 4"/>
          <p:cNvSpPr>
            <a:spLocks noGrp="1"/>
          </p:cNvSpPr>
          <p:nvPr>
            <p:ph type="sldNum" sz="quarter" idx="12"/>
          </p:nvPr>
        </p:nvSpPr>
        <p:spPr/>
        <p:txBody>
          <a:bodyPr/>
          <a:lstStyle/>
          <a:p>
            <a:fld id="{FF3D303E-C930-41F0-BAAE-19DC761DD4C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pPr algn="ctr"/>
            <a:r>
              <a:rPr lang="en-US" sz="4400" b="1" dirty="0" smtClean="0">
                <a:effectLst>
                  <a:outerShdw blurRad="38100" dist="38100" dir="2700000" algn="tl">
                    <a:srgbClr val="000000">
                      <a:alpha val="43137"/>
                    </a:srgbClr>
                  </a:outerShdw>
                </a:effectLst>
              </a:rPr>
              <a:t>Overview of “Living the Call”</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endParaRPr lang="en-US" b="1" i="1" dirty="0" smtClean="0"/>
          </a:p>
          <a:p>
            <a:pPr>
              <a:buNone/>
            </a:pPr>
            <a:endParaRPr lang="en-US" sz="2000" dirty="0" smtClean="0">
              <a:latin typeface="Trebuchet MS" pitchFamily="34" charset="0"/>
            </a:endParaRPr>
          </a:p>
          <a:p>
            <a:pPr>
              <a:buNone/>
            </a:pPr>
            <a:r>
              <a:rPr lang="en-US" sz="2000" dirty="0" smtClean="0">
                <a:latin typeface="Trebuchet MS" pitchFamily="34" charset="0"/>
              </a:rPr>
              <a:t>3 Underlying Purposes</a:t>
            </a:r>
          </a:p>
          <a:p>
            <a:pPr>
              <a:buNone/>
            </a:pPr>
            <a:endParaRPr lang="en-US" sz="2000" dirty="0" smtClean="0">
              <a:latin typeface="Trebuchet MS" pitchFamily="34" charset="0"/>
            </a:endParaRPr>
          </a:p>
          <a:p>
            <a:r>
              <a:rPr lang="en-US" sz="2000" b="1" i="1" dirty="0" smtClean="0">
                <a:latin typeface="Trebuchet MS" pitchFamily="34" charset="0"/>
              </a:rPr>
              <a:t>Celebrate</a:t>
            </a:r>
            <a:r>
              <a:rPr lang="en-US" sz="2000" dirty="0" smtClean="0">
                <a:latin typeface="Trebuchet MS" pitchFamily="34" charset="0"/>
              </a:rPr>
              <a:t> the Catholic Church</a:t>
            </a:r>
          </a:p>
          <a:p>
            <a:pPr>
              <a:buNone/>
            </a:pPr>
            <a:endParaRPr lang="en-US" sz="2000" dirty="0" smtClean="0">
              <a:latin typeface="Trebuchet MS" pitchFamily="34" charset="0"/>
            </a:endParaRPr>
          </a:p>
          <a:p>
            <a:r>
              <a:rPr lang="en-US" sz="2000" b="1" i="1" dirty="0" smtClean="0">
                <a:latin typeface="Trebuchet MS" pitchFamily="34" charset="0"/>
              </a:rPr>
              <a:t>Encourage</a:t>
            </a:r>
            <a:r>
              <a:rPr lang="en-US" sz="2000" dirty="0" smtClean="0">
                <a:latin typeface="Trebuchet MS" pitchFamily="34" charset="0"/>
              </a:rPr>
              <a:t> lay vocations…</a:t>
            </a:r>
            <a:r>
              <a:rPr lang="en-US" sz="2000" i="1" dirty="0" smtClean="0">
                <a:latin typeface="Trebuchet MS" pitchFamily="34" charset="0"/>
              </a:rPr>
              <a:t> Ordinary Catholics can make extraordinary contributions to the life of the Church</a:t>
            </a:r>
            <a:r>
              <a:rPr lang="en-US" sz="2000" dirty="0" smtClean="0">
                <a:latin typeface="Trebuchet MS" pitchFamily="34" charset="0"/>
              </a:rPr>
              <a:t> </a:t>
            </a:r>
          </a:p>
          <a:p>
            <a:pPr>
              <a:buNone/>
            </a:pPr>
            <a:endParaRPr lang="en-US" sz="2000" dirty="0" smtClean="0">
              <a:latin typeface="Trebuchet MS" pitchFamily="34" charset="0"/>
            </a:endParaRPr>
          </a:p>
          <a:p>
            <a:r>
              <a:rPr lang="en-US" sz="2000" b="1" i="1" dirty="0" smtClean="0">
                <a:latin typeface="Trebuchet MS" pitchFamily="34" charset="0"/>
              </a:rPr>
              <a:t>Tap</a:t>
            </a:r>
            <a:r>
              <a:rPr lang="en-US" sz="2000" dirty="0" smtClean="0">
                <a:latin typeface="Trebuchet MS" pitchFamily="34" charset="0"/>
              </a:rPr>
              <a:t> into the energy among lay people…</a:t>
            </a:r>
            <a:r>
              <a:rPr lang="en-US" sz="2000" i="1" dirty="0" smtClean="0">
                <a:latin typeface="Trebuchet MS" pitchFamily="34" charset="0"/>
              </a:rPr>
              <a:t>the call to serve God in the secular world, and to deepen your relationship with God in the spiritual world.</a:t>
            </a:r>
          </a:p>
          <a:p>
            <a:pPr>
              <a:buNone/>
            </a:pPr>
            <a:endParaRPr lang="en-US" sz="2000" dirty="0" smtClean="0">
              <a:latin typeface="Trebuchet MS" pitchFamily="34" charset="0"/>
            </a:endParaRPr>
          </a:p>
          <a:p>
            <a:pPr>
              <a:buNone/>
            </a:pPr>
            <a:r>
              <a:rPr lang="en-US" sz="2000" dirty="0" smtClean="0">
                <a:latin typeface="Trebuchet MS" pitchFamily="34" charset="0"/>
              </a:rPr>
              <a:t>	</a:t>
            </a:r>
            <a:endParaRPr lang="en-US" sz="2000" dirty="0">
              <a:latin typeface="Trebuchet MS" pitchFamily="34" charset="0"/>
            </a:endParaRPr>
          </a:p>
        </p:txBody>
      </p:sp>
      <p:sp>
        <p:nvSpPr>
          <p:cNvPr id="4" name="Slide Number Placeholder 3"/>
          <p:cNvSpPr>
            <a:spLocks noGrp="1"/>
          </p:cNvSpPr>
          <p:nvPr>
            <p:ph type="sldNum" sz="quarter" idx="12"/>
          </p:nvPr>
        </p:nvSpPr>
        <p:spPr/>
        <p:txBody>
          <a:bodyPr/>
          <a:lstStyle/>
          <a:p>
            <a:fld id="{FF3D303E-C930-41F0-BAAE-19DC761DD4C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3D303E-C930-41F0-BAAE-19DC761DD4CF}" type="slidenum">
              <a:rPr lang="en-US" smtClean="0"/>
              <a:pPr/>
              <a:t>17</a:t>
            </a:fld>
            <a:endParaRPr lang="en-US"/>
          </a:p>
        </p:txBody>
      </p:sp>
      <p:sp>
        <p:nvSpPr>
          <p:cNvPr id="3" name="Content Placeholder 2"/>
          <p:cNvSpPr>
            <a:spLocks noGrp="1"/>
          </p:cNvSpPr>
          <p:nvPr>
            <p:ph idx="4294967295"/>
          </p:nvPr>
        </p:nvSpPr>
        <p:spPr>
          <a:xfrm>
            <a:off x="0" y="1676400"/>
            <a:ext cx="8686800" cy="4648200"/>
          </a:xfrm>
        </p:spPr>
        <p:txBody>
          <a:bodyPr/>
          <a:lstStyle/>
          <a:p>
            <a:pPr algn="ctr">
              <a:buNone/>
            </a:pPr>
            <a:r>
              <a:rPr lang="en-US" sz="2800" b="1" u="sng" dirty="0" smtClean="0">
                <a:solidFill>
                  <a:schemeClr val="tx2">
                    <a:lumMod val="50000"/>
                  </a:schemeClr>
                </a:solidFill>
                <a:latin typeface="Trebuchet MS" pitchFamily="34" charset="0"/>
              </a:rPr>
              <a:t>Council Fathers of Vatican II state</a:t>
            </a:r>
            <a:r>
              <a:rPr lang="en-US" sz="2800" b="1" dirty="0" smtClean="0">
                <a:solidFill>
                  <a:schemeClr val="tx2">
                    <a:lumMod val="50000"/>
                  </a:schemeClr>
                </a:solidFill>
                <a:latin typeface="Trebuchet MS" pitchFamily="34" charset="0"/>
              </a:rPr>
              <a:t>:</a:t>
            </a:r>
          </a:p>
          <a:p>
            <a:pPr algn="ctr">
              <a:buNone/>
            </a:pPr>
            <a:endParaRPr lang="en-US" sz="2800" b="1" dirty="0" smtClean="0">
              <a:solidFill>
                <a:schemeClr val="tx2">
                  <a:lumMod val="50000"/>
                </a:schemeClr>
              </a:solidFill>
              <a:latin typeface="Trebuchet MS" pitchFamily="34" charset="0"/>
            </a:endParaRPr>
          </a:p>
          <a:p>
            <a:pPr algn="ctr">
              <a:buNone/>
            </a:pPr>
            <a:r>
              <a:rPr lang="en-US" sz="2800" b="1" i="1" dirty="0" smtClean="0">
                <a:solidFill>
                  <a:schemeClr val="tx2">
                    <a:lumMod val="50000"/>
                  </a:schemeClr>
                </a:solidFill>
                <a:latin typeface="Trebuchet MS" pitchFamily="34" charset="0"/>
              </a:rPr>
              <a:t>  “Our modern times require of the laity…zeal:  </a:t>
            </a:r>
          </a:p>
          <a:p>
            <a:pPr algn="ctr">
              <a:buNone/>
            </a:pPr>
            <a:r>
              <a:rPr lang="en-US" sz="2800" b="1" i="1" dirty="0" smtClean="0">
                <a:solidFill>
                  <a:schemeClr val="tx2">
                    <a:lumMod val="50000"/>
                  </a:schemeClr>
                </a:solidFill>
                <a:latin typeface="Trebuchet MS" pitchFamily="34" charset="0"/>
              </a:rPr>
              <a:t>  in fact, modern conditions demand that their own apostolate  be broadened and intensified.”</a:t>
            </a:r>
            <a:endParaRPr lang="en-US" b="1" dirty="0">
              <a:solidFill>
                <a:schemeClr val="tx2">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400" b="1" dirty="0" smtClean="0">
                <a:solidFill>
                  <a:schemeClr val="tx2"/>
                </a:solidFill>
                <a:effectLst>
                  <a:outerShdw blurRad="38100" dist="38100" dir="2700000" algn="tl">
                    <a:srgbClr val="000000">
                      <a:alpha val="43137"/>
                    </a:srgbClr>
                  </a:outerShdw>
                </a:effectLst>
                <a:latin typeface="+mj-lt"/>
              </a:rPr>
              <a:t>Part 1: Into the World</a:t>
            </a:r>
            <a:endParaRPr lang="en-US" sz="4400" b="1" dirty="0">
              <a:solidFill>
                <a:schemeClr val="tx2"/>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pPr>
              <a:buNone/>
            </a:pPr>
            <a:endParaRPr lang="en-US" sz="2400" dirty="0" smtClean="0">
              <a:latin typeface="Trebuchet MS" pitchFamily="34" charset="0"/>
            </a:endParaRPr>
          </a:p>
          <a:p>
            <a:r>
              <a:rPr lang="en-US" sz="2400" dirty="0" smtClean="0">
                <a:latin typeface="Trebuchet MS" pitchFamily="34" charset="0"/>
              </a:rPr>
              <a:t>Abundant opportunities in the Catholic Church</a:t>
            </a:r>
          </a:p>
          <a:p>
            <a:pPr algn="ctr"/>
            <a:endParaRPr lang="en-US" sz="2400" b="1" i="1" dirty="0" smtClean="0">
              <a:latin typeface="Trebuchet MS" pitchFamily="34" charset="0"/>
            </a:endParaRPr>
          </a:p>
          <a:p>
            <a:r>
              <a:rPr lang="en-US" sz="2400" b="1" i="1" dirty="0" smtClean="0">
                <a:latin typeface="Trebuchet MS" pitchFamily="34" charset="0"/>
              </a:rPr>
              <a:t>The Church is an incredibly dynamic and vibrant </a:t>
            </a:r>
          </a:p>
          <a:p>
            <a:pPr>
              <a:buNone/>
            </a:pPr>
            <a:r>
              <a:rPr lang="en-US" sz="2400" b="1" i="1" dirty="0" smtClean="0">
                <a:latin typeface="Trebuchet MS" pitchFamily="34" charset="0"/>
              </a:rPr>
              <a:t>organization </a:t>
            </a:r>
            <a:r>
              <a:rPr lang="en-US" sz="2400" b="1" i="1" dirty="0" smtClean="0">
                <a:latin typeface="Calibri"/>
                <a:cs typeface="Calibri"/>
              </a:rPr>
              <a:t>→ </a:t>
            </a:r>
            <a:r>
              <a:rPr lang="en-US" sz="2400" b="1" i="1" dirty="0" smtClean="0">
                <a:latin typeface="Trebuchet MS" pitchFamily="34" charset="0"/>
              </a:rPr>
              <a:t>there are tremendous opportunities</a:t>
            </a:r>
          </a:p>
          <a:p>
            <a:pPr>
              <a:buNone/>
            </a:pPr>
            <a:r>
              <a:rPr lang="en-US" sz="2400" b="1" i="1" dirty="0" smtClean="0">
                <a:latin typeface="Trebuchet MS" pitchFamily="34" charset="0"/>
              </a:rPr>
              <a:t>for lay people to keep the Church alive.</a:t>
            </a:r>
          </a:p>
          <a:p>
            <a:endParaRPr lang="en-US" sz="2400" dirty="0" smtClean="0">
              <a:latin typeface="Trebuchet MS" pitchFamily="34" charset="0"/>
            </a:endParaRPr>
          </a:p>
          <a:p>
            <a:r>
              <a:rPr lang="en-US" sz="2400" dirty="0" smtClean="0">
                <a:latin typeface="Trebuchet MS" pitchFamily="34" charset="0"/>
              </a:rPr>
              <a:t>Three Areas; Education, Parish and Non-Parish</a:t>
            </a:r>
          </a:p>
          <a:p>
            <a:pPr>
              <a:buNone/>
            </a:pPr>
            <a:endParaRPr lang="en-US" sz="2000" dirty="0" smtClean="0">
              <a:latin typeface="Trebuchet MS" pitchFamily="34" charset="0"/>
            </a:endParaRPr>
          </a:p>
          <a:p>
            <a:pPr algn="ctr">
              <a:buNone/>
            </a:pPr>
            <a:r>
              <a:rPr lang="en-US" sz="2000" dirty="0" smtClean="0">
                <a:latin typeface="Trebuchet MS" pitchFamily="34" charset="0"/>
              </a:rPr>
              <a:t>    </a:t>
            </a:r>
            <a:endParaRPr lang="en-US" sz="2000" b="1" i="1" dirty="0">
              <a:latin typeface="Trebuchet MS" pitchFamily="34" charset="0"/>
            </a:endParaRPr>
          </a:p>
        </p:txBody>
      </p:sp>
      <p:sp>
        <p:nvSpPr>
          <p:cNvPr id="4" name="Slide Number Placeholder 3"/>
          <p:cNvSpPr>
            <a:spLocks noGrp="1"/>
          </p:cNvSpPr>
          <p:nvPr>
            <p:ph type="sldNum" sz="quarter" idx="12"/>
          </p:nvPr>
        </p:nvSpPr>
        <p:spPr/>
        <p:txBody>
          <a:bodyPr/>
          <a:lstStyle/>
          <a:p>
            <a:fld id="{FF3D303E-C930-41F0-BAAE-19DC761DD4C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400" b="1" dirty="0" smtClean="0">
                <a:solidFill>
                  <a:schemeClr val="tx2"/>
                </a:solidFill>
                <a:effectLst>
                  <a:outerShdw blurRad="38100" dist="38100" dir="2700000" algn="tl">
                    <a:srgbClr val="000000">
                      <a:alpha val="43137"/>
                    </a:srgbClr>
                  </a:outerShdw>
                </a:effectLst>
                <a:latin typeface="+mj-lt"/>
              </a:rPr>
              <a:t>Profiles</a:t>
            </a:r>
            <a:endParaRPr lang="en-US" sz="4400" b="1" dirty="0">
              <a:solidFill>
                <a:schemeClr val="tx2"/>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endParaRPr lang="en-US" sz="2000" dirty="0" smtClean="0">
              <a:latin typeface="Trebuchet MS" pitchFamily="34" charset="0"/>
            </a:endParaRPr>
          </a:p>
          <a:p>
            <a:r>
              <a:rPr lang="en-US" sz="2000" dirty="0" smtClean="0">
                <a:latin typeface="Trebuchet MS" pitchFamily="34" charset="0"/>
              </a:rPr>
              <a:t>We selected 9 people to profile</a:t>
            </a:r>
          </a:p>
          <a:p>
            <a:endParaRPr lang="en-US" sz="2000" dirty="0" smtClean="0">
              <a:latin typeface="Trebuchet MS" pitchFamily="34" charset="0"/>
            </a:endParaRPr>
          </a:p>
          <a:p>
            <a:r>
              <a:rPr lang="en-US" sz="2000" dirty="0" smtClean="0">
                <a:latin typeface="Trebuchet MS" pitchFamily="34" charset="0"/>
              </a:rPr>
              <a:t>Could be 9 thousand or 9 hundred thousand</a:t>
            </a:r>
          </a:p>
          <a:p>
            <a:endParaRPr lang="en-US" sz="2000" dirty="0">
              <a:latin typeface="Trebuchet MS" pitchFamily="34" charset="0"/>
            </a:endParaRPr>
          </a:p>
          <a:p>
            <a:r>
              <a:rPr lang="en-US" sz="2000" dirty="0" smtClean="0">
                <a:latin typeface="Trebuchet MS" pitchFamily="34" charset="0"/>
              </a:rPr>
              <a:t>Everyday Catholic lay people</a:t>
            </a:r>
          </a:p>
          <a:p>
            <a:endParaRPr lang="en-US" sz="2000" dirty="0">
              <a:latin typeface="Trebuchet MS" pitchFamily="34" charset="0"/>
            </a:endParaRPr>
          </a:p>
          <a:p>
            <a:r>
              <a:rPr lang="en-US" sz="2000" dirty="0" smtClean="0">
                <a:latin typeface="Trebuchet MS" pitchFamily="34" charset="0"/>
              </a:rPr>
              <a:t>Intended to be a cross section; geographically gender-wise, age-wise</a:t>
            </a:r>
          </a:p>
          <a:p>
            <a:pPr>
              <a:buNone/>
            </a:pPr>
            <a:endParaRPr lang="en-US" sz="2000" dirty="0" smtClean="0">
              <a:latin typeface="Trebuchet MS" pitchFamily="34" charset="0"/>
            </a:endParaRPr>
          </a:p>
        </p:txBody>
      </p:sp>
      <p:sp>
        <p:nvSpPr>
          <p:cNvPr id="4" name="Slide Number Placeholder 3"/>
          <p:cNvSpPr>
            <a:spLocks noGrp="1"/>
          </p:cNvSpPr>
          <p:nvPr>
            <p:ph type="sldNum" sz="quarter" idx="12"/>
          </p:nvPr>
        </p:nvSpPr>
        <p:spPr/>
        <p:txBody>
          <a:bodyPr/>
          <a:lstStyle/>
          <a:p>
            <a:fld id="{FF3D303E-C930-41F0-BAAE-19DC761DD4C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Overview </a:t>
            </a:r>
            <a:endParaRPr lang="en-US" b="1" dirty="0"/>
          </a:p>
        </p:txBody>
      </p:sp>
      <p:sp>
        <p:nvSpPr>
          <p:cNvPr id="3" name="Content Placeholder 2"/>
          <p:cNvSpPr>
            <a:spLocks noGrp="1"/>
          </p:cNvSpPr>
          <p:nvPr>
            <p:ph idx="1"/>
          </p:nvPr>
        </p:nvSpPr>
        <p:spPr/>
        <p:txBody>
          <a:bodyPr>
            <a:normAutofit/>
          </a:bodyPr>
          <a:lstStyle/>
          <a:p>
            <a:pPr lvl="0"/>
            <a:r>
              <a:rPr lang="en-US" dirty="0" smtClean="0"/>
              <a:t>Introduction</a:t>
            </a:r>
          </a:p>
          <a:p>
            <a:pPr lvl="0"/>
            <a:r>
              <a:rPr lang="en-US" dirty="0" smtClean="0"/>
              <a:t>Bill’s Story</a:t>
            </a:r>
          </a:p>
          <a:p>
            <a:pPr lvl="0"/>
            <a:r>
              <a:rPr lang="en-US" dirty="0" smtClean="0"/>
              <a:t>Overview of “Living the Call”</a:t>
            </a:r>
          </a:p>
          <a:p>
            <a:pPr lvl="0"/>
            <a:r>
              <a:rPr lang="en-US" dirty="0" smtClean="0"/>
              <a:t>How the book has been received</a:t>
            </a:r>
          </a:p>
          <a:p>
            <a:pPr lvl="0"/>
            <a:r>
              <a:rPr lang="en-US" dirty="0" smtClean="0"/>
              <a:t>The need for lay ecclesial ministers</a:t>
            </a:r>
          </a:p>
          <a:p>
            <a:pPr lvl="0"/>
            <a:r>
              <a:rPr lang="en-US" dirty="0" smtClean="0"/>
              <a:t>Archdiocese of Los Angeles Model</a:t>
            </a:r>
          </a:p>
          <a:p>
            <a:pPr lvl="0"/>
            <a:r>
              <a:rPr lang="en-US" dirty="0" smtClean="0"/>
              <a:t>Parish Life Directors</a:t>
            </a:r>
          </a:p>
          <a:p>
            <a:pPr lvl="0"/>
            <a:r>
              <a:rPr lang="en-US" dirty="0" smtClean="0"/>
              <a:t>Cambria’s Story</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effectLst>
                  <a:outerShdw blurRad="38100" dist="38100" dir="2700000" algn="tl">
                    <a:srgbClr val="000000">
                      <a:alpha val="43137"/>
                    </a:srgbClr>
                  </a:outerShdw>
                </a:effectLst>
              </a:rPr>
              <a:t>Profiles</a:t>
            </a:r>
            <a:endParaRPr lang="en-US" sz="4400" dirty="0"/>
          </a:p>
        </p:txBody>
      </p:sp>
      <p:sp>
        <p:nvSpPr>
          <p:cNvPr id="3" name="Content Placeholder 2"/>
          <p:cNvSpPr>
            <a:spLocks noGrp="1"/>
          </p:cNvSpPr>
          <p:nvPr>
            <p:ph idx="1"/>
          </p:nvPr>
        </p:nvSpPr>
        <p:spPr/>
        <p:txBody>
          <a:bodyPr>
            <a:normAutofit/>
          </a:bodyPr>
          <a:lstStyle/>
          <a:p>
            <a:endParaRPr lang="en-US" sz="2000" dirty="0" smtClean="0">
              <a:latin typeface="Trebuchet MS" pitchFamily="34" charset="0"/>
            </a:endParaRPr>
          </a:p>
          <a:p>
            <a:r>
              <a:rPr lang="en-US" sz="2000" dirty="0" smtClean="0">
                <a:latin typeface="Trebuchet MS" pitchFamily="34" charset="0"/>
              </a:rPr>
              <a:t>People like Elias Moo a young Hispanic gentleman who is doing miraculous work teaching at the St. Rose School in Denver</a:t>
            </a:r>
          </a:p>
          <a:p>
            <a:endParaRPr lang="en-US" sz="2000" dirty="0" smtClean="0">
              <a:latin typeface="Trebuchet MS" pitchFamily="34" charset="0"/>
            </a:endParaRPr>
          </a:p>
          <a:p>
            <a:r>
              <a:rPr lang="en-US" sz="2000" dirty="0" smtClean="0">
                <a:latin typeface="Trebuchet MS" pitchFamily="34" charset="0"/>
              </a:rPr>
              <a:t>People like Peter </a:t>
            </a:r>
            <a:r>
              <a:rPr lang="en-US" sz="2000" dirty="0" err="1" smtClean="0">
                <a:latin typeface="Trebuchet MS" pitchFamily="34" charset="0"/>
              </a:rPr>
              <a:t>Flanigan</a:t>
            </a:r>
            <a:r>
              <a:rPr lang="en-US" sz="2000" dirty="0" smtClean="0">
                <a:latin typeface="Trebuchet MS" pitchFamily="34" charset="0"/>
              </a:rPr>
              <a:t> who created a plan to increase the chances for kids in Harlem going to college from 1 in 8 to 7 in 8. </a:t>
            </a:r>
          </a:p>
          <a:p>
            <a:endParaRPr lang="en-US" sz="2000" dirty="0" smtClean="0">
              <a:latin typeface="Trebuchet MS" pitchFamily="34" charset="0"/>
            </a:endParaRPr>
          </a:p>
          <a:p>
            <a:r>
              <a:rPr lang="en-US" sz="2000" dirty="0" smtClean="0">
                <a:latin typeface="Trebuchet MS" pitchFamily="34" charset="0"/>
              </a:rPr>
              <a:t>People like Cambria Smith who found her faith while sitting in a church pew in London. She saw a painting of Jesus above the altar and felt His presence and His call. </a:t>
            </a:r>
            <a:endParaRPr lang="en-US" sz="2000" dirty="0"/>
          </a:p>
        </p:txBody>
      </p:sp>
      <p:sp>
        <p:nvSpPr>
          <p:cNvPr id="4" name="Slide Number Placeholder 3"/>
          <p:cNvSpPr>
            <a:spLocks noGrp="1"/>
          </p:cNvSpPr>
          <p:nvPr>
            <p:ph type="sldNum" sz="quarter" idx="12"/>
          </p:nvPr>
        </p:nvSpPr>
        <p:spPr/>
        <p:txBody>
          <a:bodyPr/>
          <a:lstStyle/>
          <a:p>
            <a:fld id="{FF3D303E-C930-41F0-BAAE-19DC761DD4C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effectLst>
                  <a:outerShdw blurRad="38100" dist="38100" dir="2700000" algn="tl">
                    <a:srgbClr val="000000">
                      <a:alpha val="43137"/>
                    </a:srgbClr>
                  </a:outerShdw>
                </a:effectLst>
              </a:rPr>
              <a:t>Common Denominators </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229600" cy="4038600"/>
          </a:xfrm>
        </p:spPr>
        <p:txBody>
          <a:bodyPr/>
          <a:lstStyle/>
          <a:p>
            <a:r>
              <a:rPr lang="en-US" sz="2400" dirty="0" smtClean="0">
                <a:latin typeface="Trebuchet MS" pitchFamily="34" charset="0"/>
                <a:cs typeface="Calibri"/>
              </a:rPr>
              <a:t>Seekers</a:t>
            </a:r>
          </a:p>
          <a:p>
            <a:pPr>
              <a:buNone/>
            </a:pPr>
            <a:endParaRPr lang="en-US" sz="2400" dirty="0" smtClean="0">
              <a:latin typeface="Trebuchet MS" pitchFamily="34" charset="0"/>
              <a:cs typeface="Calibri"/>
            </a:endParaRPr>
          </a:p>
          <a:p>
            <a:r>
              <a:rPr lang="en-US" sz="2400" dirty="0" smtClean="0">
                <a:latin typeface="Trebuchet MS" pitchFamily="34" charset="0"/>
                <a:cs typeface="Calibri"/>
              </a:rPr>
              <a:t>Attempted to Discern God’s will</a:t>
            </a:r>
          </a:p>
          <a:p>
            <a:pPr>
              <a:buNone/>
            </a:pPr>
            <a:endParaRPr lang="en-US" sz="2400" dirty="0" smtClean="0">
              <a:latin typeface="Trebuchet MS" pitchFamily="34" charset="0"/>
              <a:cs typeface="Calibri"/>
            </a:endParaRPr>
          </a:p>
          <a:p>
            <a:r>
              <a:rPr lang="en-US" sz="2400" dirty="0" smtClean="0">
                <a:latin typeface="Trebuchet MS" pitchFamily="34" charset="0"/>
                <a:cs typeface="Calibri"/>
              </a:rPr>
              <a:t>Followed through on their discernment</a:t>
            </a:r>
          </a:p>
          <a:p>
            <a:endParaRPr lang="en-US" sz="2400" dirty="0" smtClean="0">
              <a:latin typeface="Trebuchet MS" pitchFamily="34" charset="0"/>
              <a:cs typeface="Calibri"/>
            </a:endParaRPr>
          </a:p>
          <a:p>
            <a:endParaRPr lang="en-US" dirty="0"/>
          </a:p>
        </p:txBody>
      </p:sp>
      <p:sp>
        <p:nvSpPr>
          <p:cNvPr id="4" name="Slide Number Placeholder 3"/>
          <p:cNvSpPr>
            <a:spLocks noGrp="1"/>
          </p:cNvSpPr>
          <p:nvPr>
            <p:ph type="sldNum" sz="quarter" idx="12"/>
          </p:nvPr>
        </p:nvSpPr>
        <p:spPr/>
        <p:txBody>
          <a:bodyPr/>
          <a:lstStyle/>
          <a:p>
            <a:fld id="{FF3D303E-C930-41F0-BAAE-19DC761DD4C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400" b="1" dirty="0" smtClean="0">
                <a:solidFill>
                  <a:schemeClr val="tx2"/>
                </a:solidFill>
                <a:latin typeface="+mj-lt"/>
              </a:rPr>
              <a:t>Part 2:The Search Within</a:t>
            </a:r>
            <a:endParaRPr lang="en-US" sz="4400" b="1" dirty="0">
              <a:solidFill>
                <a:schemeClr val="tx2"/>
              </a:solidFill>
              <a:latin typeface="+mj-lt"/>
            </a:endParaRPr>
          </a:p>
        </p:txBody>
      </p:sp>
      <p:sp>
        <p:nvSpPr>
          <p:cNvPr id="3" name="Content Placeholder 2"/>
          <p:cNvSpPr>
            <a:spLocks noGrp="1"/>
          </p:cNvSpPr>
          <p:nvPr>
            <p:ph idx="1"/>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endParaRPr lang="en-US" sz="2000" dirty="0" smtClean="0">
              <a:latin typeface="Trebuchet MS" pitchFamily="34" charset="0"/>
            </a:endParaRPr>
          </a:p>
          <a:p>
            <a:r>
              <a:rPr lang="en-US" sz="2400" dirty="0" smtClean="0">
                <a:latin typeface="Trebuchet MS" pitchFamily="34" charset="0"/>
              </a:rPr>
              <a:t>Michael Novak was My Spiritual Tour Guide</a:t>
            </a:r>
          </a:p>
          <a:p>
            <a:endParaRPr lang="en-US" sz="2400" dirty="0" smtClean="0">
              <a:latin typeface="Trebuchet MS" pitchFamily="34" charset="0"/>
            </a:endParaRPr>
          </a:p>
          <a:p>
            <a:r>
              <a:rPr lang="en-US" sz="2400" dirty="0" smtClean="0">
                <a:latin typeface="Trebuchet MS" pitchFamily="34" charset="0"/>
              </a:rPr>
              <a:t>Rich Catholic Traditions </a:t>
            </a:r>
          </a:p>
          <a:p>
            <a:endParaRPr lang="en-US" sz="2400" dirty="0" smtClean="0">
              <a:latin typeface="Trebuchet MS" pitchFamily="34" charset="0"/>
            </a:endParaRPr>
          </a:p>
          <a:p>
            <a:r>
              <a:rPr lang="en-US" sz="2400" dirty="0" smtClean="0">
                <a:latin typeface="Trebuchet MS" pitchFamily="34" charset="0"/>
              </a:rPr>
              <a:t>Two thousand years of spiritual practices </a:t>
            </a:r>
          </a:p>
          <a:p>
            <a:endParaRPr lang="en-US" sz="2400" dirty="0" smtClean="0">
              <a:latin typeface="Trebuchet MS" pitchFamily="34" charset="0"/>
            </a:endParaRPr>
          </a:p>
          <a:p>
            <a:r>
              <a:rPr lang="en-US" sz="2400" dirty="0" smtClean="0">
                <a:latin typeface="Trebuchet MS" pitchFamily="34" charset="0"/>
              </a:rPr>
              <a:t>Prayer, meditation, retreats</a:t>
            </a:r>
          </a:p>
          <a:p>
            <a:endParaRPr lang="en-US" sz="2400" dirty="0" smtClean="0">
              <a:latin typeface="Trebuchet MS" pitchFamily="34" charset="0"/>
            </a:endParaRPr>
          </a:p>
          <a:p>
            <a:r>
              <a:rPr lang="en-US" sz="2400" dirty="0" smtClean="0">
                <a:latin typeface="Trebuchet MS" pitchFamily="34" charset="0"/>
              </a:rPr>
              <a:t>My favorite; </a:t>
            </a:r>
            <a:r>
              <a:rPr lang="en-US" sz="2400" i="1" dirty="0" smtClean="0">
                <a:latin typeface="Trebuchet MS" pitchFamily="34" charset="0"/>
              </a:rPr>
              <a:t>My Imitation of Christ</a:t>
            </a:r>
            <a:r>
              <a:rPr lang="en-US" sz="2400" dirty="0" smtClean="0">
                <a:latin typeface="Trebuchet MS" pitchFamily="34" charset="0"/>
              </a:rPr>
              <a:t>, Thomas </a:t>
            </a:r>
            <a:r>
              <a:rPr lang="en-US" sz="2400" dirty="0" smtClean="0"/>
              <a:t>à </a:t>
            </a:r>
            <a:r>
              <a:rPr lang="en-US" sz="2400" dirty="0" smtClean="0">
                <a:latin typeface="Trebuchet MS" pitchFamily="34" charset="0"/>
              </a:rPr>
              <a:t>Kempis</a:t>
            </a:r>
          </a:p>
          <a:p>
            <a:pPr>
              <a:buNone/>
            </a:pPr>
            <a:endParaRPr lang="en-US" sz="2000" dirty="0">
              <a:latin typeface="Trebuchet MS" pitchFamily="34" charset="0"/>
            </a:endParaRPr>
          </a:p>
        </p:txBody>
      </p:sp>
      <p:sp>
        <p:nvSpPr>
          <p:cNvPr id="4" name="Slide Number Placeholder 3"/>
          <p:cNvSpPr>
            <a:spLocks noGrp="1"/>
          </p:cNvSpPr>
          <p:nvPr>
            <p:ph type="sldNum" sz="quarter" idx="12"/>
          </p:nvPr>
        </p:nvSpPr>
        <p:spPr/>
        <p:txBody>
          <a:bodyPr/>
          <a:lstStyle/>
          <a:p>
            <a:fld id="{FF3D303E-C930-41F0-BAAE-19DC761DD4C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400" b="1" dirty="0" smtClean="0">
                <a:solidFill>
                  <a:schemeClr val="tx2"/>
                </a:solidFill>
                <a:effectLst>
                  <a:outerShdw blurRad="38100" dist="38100" dir="2700000" algn="tl">
                    <a:srgbClr val="000000">
                      <a:alpha val="43137"/>
                    </a:srgbClr>
                  </a:outerShdw>
                </a:effectLst>
                <a:latin typeface="+mj-lt"/>
              </a:rPr>
              <a:t>Book Reviews</a:t>
            </a:r>
            <a:endParaRPr lang="en-US" sz="4400" b="1" dirty="0">
              <a:solidFill>
                <a:schemeClr val="tx2"/>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57200" y="2286000"/>
            <a:ext cx="8229600" cy="38100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sz="2400" dirty="0" smtClean="0">
                <a:latin typeface="Trebuchet MS" pitchFamily="34" charset="0"/>
              </a:rPr>
              <a:t>Unbelievable!</a:t>
            </a:r>
          </a:p>
          <a:p>
            <a:pPr>
              <a:buNone/>
            </a:pPr>
            <a:endParaRPr lang="en-US" sz="2400" dirty="0" smtClean="0">
              <a:latin typeface="Trebuchet MS" pitchFamily="34" charset="0"/>
            </a:endParaRPr>
          </a:p>
          <a:p>
            <a:r>
              <a:rPr lang="en-US" sz="2400" dirty="0" smtClean="0">
                <a:latin typeface="Trebuchet MS" pitchFamily="34" charset="0"/>
              </a:rPr>
              <a:t>Conservatives and Liberals Alike</a:t>
            </a:r>
          </a:p>
          <a:p>
            <a:pPr>
              <a:buNone/>
            </a:pPr>
            <a:endParaRPr lang="en-US" sz="2400" dirty="0" smtClean="0">
              <a:latin typeface="Trebuchet MS" pitchFamily="34" charset="0"/>
            </a:endParaRPr>
          </a:p>
          <a:p>
            <a:r>
              <a:rPr lang="en-US" sz="2400" dirty="0" smtClean="0">
                <a:latin typeface="Trebuchet MS" pitchFamily="34" charset="0"/>
              </a:rPr>
              <a:t>Archbishop Dolan, Archbishop Myers</a:t>
            </a:r>
            <a:endParaRPr lang="en-US" sz="2400" dirty="0">
              <a:latin typeface="Trebuchet MS" pitchFamily="34" charset="0"/>
            </a:endParaRPr>
          </a:p>
        </p:txBody>
      </p:sp>
      <p:sp>
        <p:nvSpPr>
          <p:cNvPr id="4" name="Slide Number Placeholder 3"/>
          <p:cNvSpPr>
            <a:spLocks noGrp="1"/>
          </p:cNvSpPr>
          <p:nvPr>
            <p:ph type="sldNum" sz="quarter" idx="12"/>
          </p:nvPr>
        </p:nvSpPr>
        <p:spPr/>
        <p:txBody>
          <a:bodyPr/>
          <a:lstStyle/>
          <a:p>
            <a:fld id="{FF3D303E-C930-41F0-BAAE-19DC761DD4C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4800" b="1" dirty="0" smtClean="0"/>
          </a:p>
          <a:p>
            <a:pPr algn="ctr">
              <a:buNone/>
            </a:pPr>
            <a:r>
              <a:rPr lang="en-US" sz="4800" b="1" dirty="0" smtClean="0">
                <a:solidFill>
                  <a:schemeClr val="tx2"/>
                </a:solidFill>
              </a:rPr>
              <a:t>What is the need for lay ecclesial ministers?</a:t>
            </a:r>
            <a:endParaRPr lang="en-US" sz="4800" b="1"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Some Catholic Statistics </a:t>
            </a:r>
            <a:br>
              <a:rPr lang="en-US" b="1" dirty="0" smtClean="0"/>
            </a:br>
            <a:r>
              <a:rPr lang="en-US" b="1" dirty="0" smtClean="0"/>
              <a:t>to make us pause…</a:t>
            </a:r>
            <a:endParaRPr lang="en-US" b="1" dirty="0"/>
          </a:p>
        </p:txBody>
      </p:sp>
      <p:sp>
        <p:nvSpPr>
          <p:cNvPr id="3" name="Content Placeholder 2"/>
          <p:cNvSpPr>
            <a:spLocks noGrp="1"/>
          </p:cNvSpPr>
          <p:nvPr>
            <p:ph idx="1"/>
          </p:nvPr>
        </p:nvSpPr>
        <p:spPr>
          <a:xfrm>
            <a:off x="457200" y="2743200"/>
            <a:ext cx="8229600" cy="3581400"/>
          </a:xfrm>
        </p:spPr>
        <p:txBody>
          <a:bodyPr/>
          <a:lstStyle/>
          <a:p>
            <a:r>
              <a:rPr lang="en-US" dirty="0" smtClean="0"/>
              <a:t>The Pew Forum on Religion and Public Life</a:t>
            </a:r>
          </a:p>
          <a:p>
            <a:pPr lvl="1"/>
            <a:r>
              <a:rPr lang="en-US" dirty="0" smtClean="0"/>
              <a:t>2010-24% of Americans are Catholic</a:t>
            </a:r>
          </a:p>
          <a:p>
            <a:pPr lvl="1"/>
            <a:r>
              <a:rPr lang="en-US" dirty="0" smtClean="0"/>
              <a:t>2009- One in 10 Americans are former Catholics and one in 3 of those raised Catholic has left the Church</a:t>
            </a:r>
          </a:p>
          <a:p>
            <a:pPr lvl="1"/>
            <a:r>
              <a:rPr lang="en-US" dirty="0" smtClean="0"/>
              <a:t>2008- Net loss of 7.5% of Catholics (those born Catholic but are no longer Catholic) compared to a net loss of 3.7% of Baptists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rmAutofit fontScale="90000"/>
          </a:bodyPr>
          <a:lstStyle/>
          <a:p>
            <a:r>
              <a:rPr lang="en-US" dirty="0" smtClean="0"/>
              <a:t>Weekly Mass Attendance</a:t>
            </a:r>
            <a:br>
              <a:rPr lang="en-US" dirty="0" smtClean="0"/>
            </a:br>
            <a:r>
              <a:rPr lang="en-US" dirty="0" smtClean="0"/>
              <a:t> </a:t>
            </a:r>
            <a:r>
              <a:rPr lang="en-US" sz="4000" dirty="0" smtClean="0"/>
              <a:t>(CARA Report, 2011)</a:t>
            </a:r>
            <a:endParaRPr lang="en-US" sz="4000" dirty="0"/>
          </a:p>
        </p:txBody>
      </p:sp>
      <p:graphicFrame>
        <p:nvGraphicFramePr>
          <p:cNvPr id="5" name="Content Placeholder 4"/>
          <p:cNvGraphicFramePr>
            <a:graphicFrameLocks noGrp="1"/>
          </p:cNvGraphicFramePr>
          <p:nvPr>
            <p:ph sz="half" idx="1"/>
          </p:nvPr>
        </p:nvGraphicFramePr>
        <p:xfrm>
          <a:off x="457200" y="1920875"/>
          <a:ext cx="4038600" cy="4433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nvPr>
        </p:nvGraphicFramePr>
        <p:xfrm>
          <a:off x="4648200" y="1920875"/>
          <a:ext cx="4038600" cy="44338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1524000"/>
            <a:ext cx="7851775" cy="29718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A Demographic Snapshot </a:t>
            </a:r>
            <a:br>
              <a:rPr lang="en-US" b="1" dirty="0" smtClean="0"/>
            </a:br>
            <a:r>
              <a:rPr lang="en-US" b="1" dirty="0" smtClean="0"/>
              <a:t>of the </a:t>
            </a:r>
            <a:br>
              <a:rPr lang="en-US" b="1" dirty="0" smtClean="0"/>
            </a:br>
            <a:r>
              <a:rPr lang="en-US" b="1" dirty="0" smtClean="0"/>
              <a:t>Archdiocese of Los Angeles </a:t>
            </a:r>
            <a:br>
              <a:rPr lang="en-US" b="1" dirty="0" smtClean="0"/>
            </a:br>
            <a:r>
              <a:rPr lang="en-US" b="1" dirty="0" smtClean="0"/>
              <a:t>2012</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533400" y="1066800"/>
            <a:ext cx="8229600" cy="1143000"/>
          </a:xfrm>
        </p:spPr>
        <p:txBody>
          <a:bodyPr>
            <a:normAutofit fontScale="90000"/>
          </a:bodyPr>
          <a:lstStyle/>
          <a:p>
            <a:pPr eaLnBrk="1" hangingPunct="1"/>
            <a:r>
              <a:rPr lang="en-US" dirty="0" smtClean="0"/>
              <a:t/>
            </a:r>
            <a:br>
              <a:rPr lang="en-US" dirty="0" smtClean="0"/>
            </a:br>
            <a:r>
              <a:rPr lang="en-US" dirty="0" smtClean="0"/>
              <a:t/>
            </a:r>
            <a:br>
              <a:rPr lang="en-US" dirty="0" smtClean="0"/>
            </a:br>
            <a:r>
              <a:rPr lang="en-US" b="1" dirty="0" smtClean="0"/>
              <a:t>How many people does ADLA serve?</a:t>
            </a:r>
          </a:p>
        </p:txBody>
      </p:sp>
      <p:sp>
        <p:nvSpPr>
          <p:cNvPr id="537603" name="Rectangle 3"/>
          <p:cNvSpPr>
            <a:spLocks noGrp="1" noChangeArrowheads="1"/>
          </p:cNvSpPr>
          <p:nvPr>
            <p:ph idx="1"/>
          </p:nvPr>
        </p:nvSpPr>
        <p:spPr>
          <a:xfrm>
            <a:off x="457200" y="2286000"/>
            <a:ext cx="8229600" cy="2362200"/>
          </a:xfrm>
        </p:spPr>
        <p:txBody>
          <a:bodyPr rtlCol="0">
            <a:normAutofit fontScale="92500" lnSpcReduction="20000"/>
          </a:bodyPr>
          <a:lstStyle/>
          <a:p>
            <a:pPr marL="457200" lvl="4" indent="0" eaLnBrk="1" fontAlgn="auto" hangingPunct="1">
              <a:spcAft>
                <a:spcPts val="0"/>
              </a:spcAft>
              <a:buFontTx/>
              <a:buNone/>
              <a:defRPr/>
            </a:pPr>
            <a:r>
              <a:rPr lang="en-US" sz="1800" dirty="0" smtClean="0"/>
              <a:t>					</a:t>
            </a:r>
            <a:r>
              <a:rPr lang="en-US" sz="1800" i="1" u="sng" dirty="0" smtClean="0"/>
              <a:t>Number of Baptisms in 2010*</a:t>
            </a:r>
          </a:p>
          <a:p>
            <a:pPr marL="457200" lvl="4" indent="0" eaLnBrk="1" fontAlgn="auto" hangingPunct="1">
              <a:spcAft>
                <a:spcPts val="0"/>
              </a:spcAft>
              <a:buFontTx/>
              <a:buNone/>
              <a:defRPr/>
            </a:pPr>
            <a:endParaRPr lang="en-US" sz="1800" dirty="0" smtClean="0"/>
          </a:p>
          <a:p>
            <a:pPr marL="457200" lvl="4" indent="0" eaLnBrk="1" fontAlgn="auto" hangingPunct="1">
              <a:spcAft>
                <a:spcPts val="0"/>
              </a:spcAft>
              <a:buFontTx/>
              <a:buNone/>
              <a:defRPr/>
            </a:pPr>
            <a:r>
              <a:rPr lang="en-US" sz="1800" dirty="0" smtClean="0"/>
              <a:t>Archdiocese of Chicago:			    36,688</a:t>
            </a:r>
          </a:p>
          <a:p>
            <a:pPr marL="457200" lvl="4" indent="0" eaLnBrk="1" fontAlgn="auto" hangingPunct="1">
              <a:spcAft>
                <a:spcPts val="0"/>
              </a:spcAft>
              <a:buFontTx/>
              <a:buNone/>
              <a:defRPr/>
            </a:pPr>
            <a:r>
              <a:rPr lang="en-US" sz="1800" dirty="0" smtClean="0"/>
              <a:t>Archdiocese of New York:		    </a:t>
            </a:r>
            <a:r>
              <a:rPr lang="en-US" sz="1800" u="sng" dirty="0" smtClean="0"/>
              <a:t>26,051</a:t>
            </a:r>
          </a:p>
          <a:p>
            <a:pPr marL="457200" lvl="4" indent="0" eaLnBrk="1" fontAlgn="auto" hangingPunct="1">
              <a:spcAft>
                <a:spcPts val="0"/>
              </a:spcAft>
              <a:buFontTx/>
              <a:buNone/>
              <a:defRPr/>
            </a:pPr>
            <a:r>
              <a:rPr lang="en-US" sz="1800" dirty="0" smtClean="0"/>
              <a:t>				           Total:  62,739</a:t>
            </a:r>
          </a:p>
          <a:p>
            <a:pPr marL="457200" lvl="4" indent="0" eaLnBrk="1" fontAlgn="auto" hangingPunct="1">
              <a:spcAft>
                <a:spcPts val="0"/>
              </a:spcAft>
              <a:buFontTx/>
              <a:buNone/>
              <a:defRPr/>
            </a:pPr>
            <a:endParaRPr lang="en-US" sz="1800" dirty="0" smtClean="0"/>
          </a:p>
          <a:p>
            <a:pPr marL="457200" lvl="4" indent="0" eaLnBrk="1" fontAlgn="auto" hangingPunct="1">
              <a:spcAft>
                <a:spcPts val="0"/>
              </a:spcAft>
              <a:buFontTx/>
              <a:buNone/>
              <a:defRPr/>
            </a:pPr>
            <a:r>
              <a:rPr lang="en-US" sz="1800" dirty="0" smtClean="0"/>
              <a:t>Archdiocese of Los Angeles:		     84,731</a:t>
            </a:r>
          </a:p>
          <a:p>
            <a:pPr marL="457200" lvl="4" indent="0" eaLnBrk="1" fontAlgn="auto" hangingPunct="1">
              <a:spcAft>
                <a:spcPts val="0"/>
              </a:spcAft>
              <a:buFontTx/>
              <a:buNone/>
              <a:defRPr/>
            </a:pPr>
            <a:r>
              <a:rPr lang="en-US" sz="1800" dirty="0" smtClean="0"/>
              <a:t>					    </a:t>
            </a:r>
            <a:r>
              <a:rPr lang="en-US" sz="1400" dirty="0" smtClean="0"/>
              <a:t> (exceeds the populations of 46 						       Arch/Dioceses in the US)</a:t>
            </a:r>
          </a:p>
          <a:p>
            <a:pPr marL="457200" lvl="4" indent="0" eaLnBrk="1" fontAlgn="auto" hangingPunct="1">
              <a:spcAft>
                <a:spcPts val="0"/>
              </a:spcAft>
              <a:buFontTx/>
              <a:buNone/>
              <a:defRPr/>
            </a:pPr>
            <a:endParaRPr lang="en-US" sz="1800" dirty="0" smtClean="0"/>
          </a:p>
          <a:p>
            <a:pPr marL="457200" lvl="4" indent="0" eaLnBrk="1" fontAlgn="auto" hangingPunct="1">
              <a:spcAft>
                <a:spcPts val="0"/>
              </a:spcAft>
              <a:buFontTx/>
              <a:buNone/>
              <a:defRPr/>
            </a:pPr>
            <a:endParaRPr lang="en-US" sz="1800" dirty="0" smtClean="0"/>
          </a:p>
        </p:txBody>
      </p:sp>
      <p:sp>
        <p:nvSpPr>
          <p:cNvPr id="10244" name="Text Box 4"/>
          <p:cNvSpPr txBox="1">
            <a:spLocks noChangeArrowheads="1"/>
          </p:cNvSpPr>
          <p:nvPr/>
        </p:nvSpPr>
        <p:spPr bwMode="auto">
          <a:xfrm>
            <a:off x="381000" y="6400800"/>
            <a:ext cx="5029200" cy="304800"/>
          </a:xfrm>
          <a:prstGeom prst="rect">
            <a:avLst/>
          </a:prstGeom>
          <a:noFill/>
          <a:ln w="9525">
            <a:noFill/>
            <a:miter lim="800000"/>
            <a:headEnd/>
            <a:tailEnd/>
          </a:ln>
        </p:spPr>
        <p:txBody>
          <a:bodyPr>
            <a:spAutoFit/>
          </a:bodyPr>
          <a:lstStyle/>
          <a:p>
            <a:pPr eaLnBrk="0" hangingPunct="0">
              <a:spcBef>
                <a:spcPct val="50000"/>
              </a:spcBef>
            </a:pPr>
            <a:r>
              <a:rPr lang="en-US" b="0" dirty="0"/>
              <a:t>* Source: </a:t>
            </a:r>
            <a:r>
              <a:rPr lang="en-US" b="0" dirty="0" smtClean="0"/>
              <a:t>2011 </a:t>
            </a:r>
            <a:r>
              <a:rPr lang="en-US" b="0" dirty="0" err="1"/>
              <a:t>Kenedy</a:t>
            </a:r>
            <a:r>
              <a:rPr lang="en-US" b="0" dirty="0"/>
              <a:t> Directory</a:t>
            </a:r>
          </a:p>
        </p:txBody>
      </p:sp>
      <p:sp>
        <p:nvSpPr>
          <p:cNvPr id="10245" name="Text Box 5"/>
          <p:cNvSpPr txBox="1">
            <a:spLocks noChangeArrowheads="1"/>
          </p:cNvSpPr>
          <p:nvPr/>
        </p:nvSpPr>
        <p:spPr bwMode="auto">
          <a:xfrm>
            <a:off x="533400" y="5105400"/>
            <a:ext cx="838200" cy="366713"/>
          </a:xfrm>
          <a:prstGeom prst="rect">
            <a:avLst/>
          </a:prstGeom>
          <a:noFill/>
          <a:ln w="9525">
            <a:noFill/>
            <a:miter lim="800000"/>
            <a:headEnd/>
            <a:tailEnd/>
          </a:ln>
        </p:spPr>
        <p:txBody>
          <a:bodyPr>
            <a:spAutoFit/>
          </a:bodyPr>
          <a:lstStyle/>
          <a:p>
            <a:pPr eaLnBrk="0" hangingPunct="0">
              <a:spcBef>
                <a:spcPct val="50000"/>
              </a:spcBef>
            </a:pPr>
            <a:endParaRPr lang="en-US" sz="18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7602"/>
                                        </p:tgtEl>
                                        <p:attrNameLst>
                                          <p:attrName>style.visibility</p:attrName>
                                        </p:attrNameLst>
                                      </p:cBhvr>
                                      <p:to>
                                        <p:strVal val="visible"/>
                                      </p:to>
                                    </p:set>
                                    <p:animEffect transition="in" filter="fade">
                                      <p:cBhvr>
                                        <p:cTn id="7" dur="2000"/>
                                        <p:tgtEl>
                                          <p:spTgt spid="537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7603">
                                            <p:txEl>
                                              <p:pRg st="0" end="0"/>
                                            </p:txEl>
                                          </p:spTgt>
                                        </p:tgtEl>
                                        <p:attrNameLst>
                                          <p:attrName>style.visibility</p:attrName>
                                        </p:attrNameLst>
                                      </p:cBhvr>
                                      <p:to>
                                        <p:strVal val="visible"/>
                                      </p:to>
                                    </p:set>
                                    <p:animEffect transition="in" filter="fade">
                                      <p:cBhvr>
                                        <p:cTn id="12" dur="2000"/>
                                        <p:tgtEl>
                                          <p:spTgt spid="53760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7603">
                                            <p:txEl>
                                              <p:pRg st="2" end="2"/>
                                            </p:txEl>
                                          </p:spTgt>
                                        </p:tgtEl>
                                        <p:attrNameLst>
                                          <p:attrName>style.visibility</p:attrName>
                                        </p:attrNameLst>
                                      </p:cBhvr>
                                      <p:to>
                                        <p:strVal val="visible"/>
                                      </p:to>
                                    </p:set>
                                    <p:animEffect transition="in" filter="fade">
                                      <p:cBhvr>
                                        <p:cTn id="15" dur="2000"/>
                                        <p:tgtEl>
                                          <p:spTgt spid="53760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7603">
                                            <p:txEl>
                                              <p:pRg st="3" end="3"/>
                                            </p:txEl>
                                          </p:spTgt>
                                        </p:tgtEl>
                                        <p:attrNameLst>
                                          <p:attrName>style.visibility</p:attrName>
                                        </p:attrNameLst>
                                      </p:cBhvr>
                                      <p:to>
                                        <p:strVal val="visible"/>
                                      </p:to>
                                    </p:set>
                                    <p:animEffect transition="in" filter="fade">
                                      <p:cBhvr>
                                        <p:cTn id="18" dur="2000"/>
                                        <p:tgtEl>
                                          <p:spTgt spid="53760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7603">
                                            <p:txEl>
                                              <p:pRg st="4" end="4"/>
                                            </p:txEl>
                                          </p:spTgt>
                                        </p:tgtEl>
                                        <p:attrNameLst>
                                          <p:attrName>style.visibility</p:attrName>
                                        </p:attrNameLst>
                                      </p:cBhvr>
                                      <p:to>
                                        <p:strVal val="visible"/>
                                      </p:to>
                                    </p:set>
                                    <p:animEffect transition="in" filter="fade">
                                      <p:cBhvr>
                                        <p:cTn id="21" dur="2000"/>
                                        <p:tgtEl>
                                          <p:spTgt spid="53760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7603">
                                            <p:txEl>
                                              <p:pRg st="6" end="6"/>
                                            </p:txEl>
                                          </p:spTgt>
                                        </p:tgtEl>
                                        <p:attrNameLst>
                                          <p:attrName>style.visibility</p:attrName>
                                        </p:attrNameLst>
                                      </p:cBhvr>
                                      <p:to>
                                        <p:strVal val="visible"/>
                                      </p:to>
                                    </p:set>
                                    <p:animEffect transition="in" filter="fade">
                                      <p:cBhvr>
                                        <p:cTn id="24" dur="2000"/>
                                        <p:tgtEl>
                                          <p:spTgt spid="53760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7603">
                                            <p:txEl>
                                              <p:pRg st="7" end="7"/>
                                            </p:txEl>
                                          </p:spTgt>
                                        </p:tgtEl>
                                        <p:attrNameLst>
                                          <p:attrName>style.visibility</p:attrName>
                                        </p:attrNameLst>
                                      </p:cBhvr>
                                      <p:to>
                                        <p:strVal val="visible"/>
                                      </p:to>
                                    </p:set>
                                    <p:animEffect transition="in" filter="fade">
                                      <p:cBhvr>
                                        <p:cTn id="27" dur="2000"/>
                                        <p:tgtEl>
                                          <p:spTgt spid="537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2" grpId="0"/>
      <p:bldP spid="5376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0389" name="Rectangle 5"/>
          <p:cNvSpPr>
            <a:spLocks noChangeArrowheads="1"/>
          </p:cNvSpPr>
          <p:nvPr/>
        </p:nvSpPr>
        <p:spPr bwMode="auto">
          <a:xfrm>
            <a:off x="914400" y="1295400"/>
            <a:ext cx="2743200" cy="519113"/>
          </a:xfrm>
          <a:prstGeom prst="rect">
            <a:avLst/>
          </a:prstGeom>
          <a:ln w="9525">
            <a:noFill/>
            <a:miter lim="800000"/>
            <a:headEnd/>
            <a:tailEnd/>
          </a:ln>
          <a:effectLst/>
        </p:spPr>
        <p:txBody>
          <a:bodyPr>
            <a:spAutoFit/>
          </a:bodyPr>
          <a:lstStyle/>
          <a:p>
            <a:pPr algn="ctr" eaLnBrk="0" hangingPunct="0">
              <a:spcBef>
                <a:spcPct val="20000"/>
              </a:spcBef>
              <a:buClr>
                <a:schemeClr val="folHlink"/>
              </a:buClr>
              <a:buSzPct val="60000"/>
              <a:buFont typeface="Wingdings" pitchFamily="2" charset="2"/>
              <a:buNone/>
              <a:defRPr/>
            </a:pPr>
            <a:r>
              <a:rPr lang="en-US" sz="2800" u="sng" dirty="0">
                <a:solidFill>
                  <a:schemeClr val="tx2"/>
                </a:solidFill>
                <a:effectLst>
                  <a:outerShdw blurRad="38100" dist="38100" dir="2700000" algn="tl">
                    <a:srgbClr val="000000"/>
                  </a:outerShdw>
                </a:effectLst>
                <a:latin typeface="Trebuchet MS" pitchFamily="34" charset="0"/>
              </a:rPr>
              <a:t>1980</a:t>
            </a:r>
            <a:r>
              <a:rPr lang="en-US" sz="2800" dirty="0">
                <a:solidFill>
                  <a:schemeClr val="tx2"/>
                </a:solidFill>
                <a:effectLst>
                  <a:outerShdw blurRad="38100" dist="38100" dir="2700000" algn="tl">
                    <a:srgbClr val="000000"/>
                  </a:outerShdw>
                </a:effectLst>
                <a:latin typeface="Trebuchet MS" pitchFamily="34" charset="0"/>
              </a:rPr>
              <a:t> </a:t>
            </a:r>
            <a:endParaRPr lang="en-US" sz="2400" b="0" dirty="0">
              <a:solidFill>
                <a:schemeClr val="tx2"/>
              </a:solidFill>
              <a:effectLst>
                <a:outerShdw blurRad="38100" dist="38100" dir="2700000" algn="tl">
                  <a:srgbClr val="000000"/>
                </a:outerShdw>
              </a:effectLst>
              <a:latin typeface="Trebuchet MS" pitchFamily="34" charset="0"/>
            </a:endParaRPr>
          </a:p>
        </p:txBody>
      </p:sp>
      <p:sp useBgFill="1">
        <p:nvSpPr>
          <p:cNvPr id="400390" name="Rectangle 6"/>
          <p:cNvSpPr>
            <a:spLocks noChangeArrowheads="1"/>
          </p:cNvSpPr>
          <p:nvPr/>
        </p:nvSpPr>
        <p:spPr bwMode="auto">
          <a:xfrm>
            <a:off x="609600" y="1981200"/>
            <a:ext cx="3657600" cy="2647950"/>
          </a:xfrm>
          <a:prstGeom prst="rect">
            <a:avLst/>
          </a:prstGeom>
          <a:ln w="9525">
            <a:noFill/>
            <a:miter lim="800000"/>
            <a:headEnd/>
            <a:tailEnd/>
          </a:ln>
          <a:effectLst/>
        </p:spPr>
        <p:txBody>
          <a:bodyPr>
            <a:spAutoFit/>
          </a:bodyPr>
          <a:lstStyle/>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278 Parishes</a:t>
            </a:r>
          </a:p>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30 Missions</a:t>
            </a:r>
          </a:p>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61 High Schools**</a:t>
            </a:r>
          </a:p>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230 Elementary</a:t>
            </a:r>
          </a:p>
          <a:p>
            <a:pPr eaLnBrk="0" hangingPunct="0">
              <a:spcBef>
                <a:spcPct val="20000"/>
              </a:spcBef>
              <a:buClr>
                <a:schemeClr val="folHlink"/>
              </a:buClr>
              <a:buSzPct val="60000"/>
              <a:buFont typeface="Wingdings" pitchFamily="2" charset="2"/>
              <a:buNone/>
              <a:defRPr/>
            </a:pPr>
            <a:r>
              <a:rPr lang="en-US" sz="2400" dirty="0">
                <a:solidFill>
                  <a:schemeClr val="tx2"/>
                </a:solidFill>
                <a:effectLst>
                  <a:outerShdw blurRad="38100" dist="38100" dir="2700000" algn="tl">
                    <a:srgbClr val="000000"/>
                  </a:outerShdw>
                </a:effectLst>
                <a:latin typeface="Trebuchet MS" pitchFamily="34" charset="0"/>
              </a:rPr>
              <a:t>	 Schools**</a:t>
            </a:r>
          </a:p>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2,009,082 Catholics</a:t>
            </a:r>
          </a:p>
        </p:txBody>
      </p:sp>
      <p:sp useBgFill="1">
        <p:nvSpPr>
          <p:cNvPr id="400391" name="Rectangle 7"/>
          <p:cNvSpPr>
            <a:spLocks noChangeArrowheads="1"/>
          </p:cNvSpPr>
          <p:nvPr/>
        </p:nvSpPr>
        <p:spPr bwMode="auto">
          <a:xfrm>
            <a:off x="5257800" y="1295400"/>
            <a:ext cx="2743200" cy="519113"/>
          </a:xfrm>
          <a:prstGeom prst="rect">
            <a:avLst/>
          </a:prstGeom>
          <a:ln w="9525">
            <a:noFill/>
            <a:miter lim="800000"/>
            <a:headEnd/>
            <a:tailEnd/>
          </a:ln>
        </p:spPr>
        <p:txBody>
          <a:bodyPr>
            <a:spAutoFit/>
          </a:bodyPr>
          <a:lstStyle/>
          <a:p>
            <a:pPr algn="ctr" eaLnBrk="0" hangingPunct="0">
              <a:spcBef>
                <a:spcPct val="20000"/>
              </a:spcBef>
              <a:buClr>
                <a:schemeClr val="folHlink"/>
              </a:buClr>
              <a:buSzPct val="60000"/>
              <a:buFont typeface="Wingdings" pitchFamily="2" charset="2"/>
              <a:buNone/>
              <a:defRPr/>
            </a:pPr>
            <a:r>
              <a:rPr lang="en-US" sz="2800" dirty="0">
                <a:solidFill>
                  <a:schemeClr val="tx2"/>
                </a:solidFill>
                <a:latin typeface="Trebuchet MS" pitchFamily="34" charset="0"/>
              </a:rPr>
              <a:t> </a:t>
            </a:r>
            <a:r>
              <a:rPr lang="en-US" sz="2800" u="sng" dirty="0">
                <a:solidFill>
                  <a:schemeClr val="tx2"/>
                </a:solidFill>
                <a:effectLst>
                  <a:outerShdw blurRad="38100" dist="38100" dir="2700000" algn="tl">
                    <a:srgbClr val="000000">
                      <a:alpha val="43137"/>
                    </a:srgbClr>
                  </a:outerShdw>
                </a:effectLst>
                <a:latin typeface="Trebuchet MS" pitchFamily="34" charset="0"/>
              </a:rPr>
              <a:t>2011 </a:t>
            </a:r>
            <a:endParaRPr lang="en-US" sz="2400" u="sng" dirty="0">
              <a:solidFill>
                <a:schemeClr val="tx2"/>
              </a:solidFill>
              <a:effectLst>
                <a:outerShdw blurRad="38100" dist="38100" dir="2700000" algn="tl">
                  <a:srgbClr val="000000">
                    <a:alpha val="43137"/>
                  </a:srgbClr>
                </a:outerShdw>
              </a:effectLst>
              <a:latin typeface="Trebuchet MS" pitchFamily="34" charset="0"/>
            </a:endParaRPr>
          </a:p>
        </p:txBody>
      </p:sp>
      <p:sp useBgFill="1">
        <p:nvSpPr>
          <p:cNvPr id="400392" name="Rectangle 8"/>
          <p:cNvSpPr>
            <a:spLocks noChangeArrowheads="1"/>
          </p:cNvSpPr>
          <p:nvPr/>
        </p:nvSpPr>
        <p:spPr bwMode="auto">
          <a:xfrm>
            <a:off x="5029200" y="2057400"/>
            <a:ext cx="3573463" cy="2678113"/>
          </a:xfrm>
          <a:prstGeom prst="rect">
            <a:avLst/>
          </a:prstGeom>
          <a:ln w="9525">
            <a:noFill/>
            <a:miter lim="800000"/>
            <a:headEnd/>
            <a:tailEnd/>
          </a:ln>
          <a:effectLst/>
        </p:spPr>
        <p:txBody>
          <a:bodyPr>
            <a:spAutoFit/>
          </a:bodyPr>
          <a:lstStyle/>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287 Parishes</a:t>
            </a:r>
          </a:p>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9 Missions</a:t>
            </a:r>
          </a:p>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51 High Schools** </a:t>
            </a:r>
          </a:p>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a:t>
            </a:r>
            <a:r>
              <a:rPr lang="en-US" sz="2400" dirty="0" smtClean="0">
                <a:solidFill>
                  <a:schemeClr val="tx2"/>
                </a:solidFill>
                <a:effectLst>
                  <a:outerShdw blurRad="38100" dist="38100" dir="2700000" algn="tl">
                    <a:srgbClr val="000000"/>
                  </a:outerShdw>
                </a:effectLst>
                <a:latin typeface="Trebuchet MS" pitchFamily="34" charset="0"/>
              </a:rPr>
              <a:t>219 </a:t>
            </a:r>
            <a:r>
              <a:rPr lang="en-US" sz="2400" dirty="0">
                <a:solidFill>
                  <a:schemeClr val="tx2"/>
                </a:solidFill>
                <a:effectLst>
                  <a:outerShdw blurRad="38100" dist="38100" dir="2700000" algn="tl">
                    <a:srgbClr val="000000"/>
                  </a:outerShdw>
                </a:effectLst>
                <a:latin typeface="Trebuchet MS" pitchFamily="34" charset="0"/>
              </a:rPr>
              <a:t>Elementary</a:t>
            </a:r>
          </a:p>
          <a:p>
            <a:pPr eaLnBrk="0" hangingPunct="0">
              <a:spcBef>
                <a:spcPct val="20000"/>
              </a:spcBef>
              <a:buClr>
                <a:schemeClr val="folHlink"/>
              </a:buClr>
              <a:buSzPct val="60000"/>
              <a:buFont typeface="Wingdings" pitchFamily="2" charset="2"/>
              <a:buNone/>
              <a:defRPr/>
            </a:pPr>
            <a:r>
              <a:rPr lang="en-US" sz="2400" dirty="0">
                <a:solidFill>
                  <a:schemeClr val="tx2"/>
                </a:solidFill>
                <a:effectLst>
                  <a:outerShdw blurRad="38100" dist="38100" dir="2700000" algn="tl">
                    <a:srgbClr val="000000"/>
                  </a:outerShdw>
                </a:effectLst>
                <a:latin typeface="Trebuchet MS" pitchFamily="34" charset="0"/>
              </a:rPr>
              <a:t>     	 Schools**</a:t>
            </a:r>
            <a:endParaRPr lang="en-US" sz="2000" dirty="0">
              <a:solidFill>
                <a:schemeClr val="tx2"/>
              </a:solidFill>
              <a:effectLst>
                <a:outerShdw blurRad="38100" dist="38100" dir="2700000" algn="tl">
                  <a:srgbClr val="000000"/>
                </a:outerShdw>
              </a:effectLst>
              <a:latin typeface="Trebuchet MS" pitchFamily="34" charset="0"/>
            </a:endParaRPr>
          </a:p>
          <a:p>
            <a:pPr eaLnBrk="0" hangingPunct="0">
              <a:spcBef>
                <a:spcPct val="20000"/>
              </a:spcBef>
              <a:buClr>
                <a:schemeClr val="folHlink"/>
              </a:buClr>
              <a:buSzPct val="60000"/>
              <a:buFont typeface="Wingdings" pitchFamily="2" charset="2"/>
              <a:buChar char="n"/>
              <a:defRPr/>
            </a:pPr>
            <a:r>
              <a:rPr lang="en-US" sz="2400" dirty="0">
                <a:solidFill>
                  <a:schemeClr val="tx2"/>
                </a:solidFill>
                <a:effectLst>
                  <a:outerShdw blurRad="38100" dist="38100" dir="2700000" algn="tl">
                    <a:srgbClr val="000000"/>
                  </a:outerShdw>
                </a:effectLst>
                <a:latin typeface="Trebuchet MS" pitchFamily="34" charset="0"/>
              </a:rPr>
              <a:t> 4,208,660 Catholics</a:t>
            </a:r>
          </a:p>
        </p:txBody>
      </p:sp>
      <p:sp>
        <p:nvSpPr>
          <p:cNvPr id="400393" name="Rectangle 9"/>
          <p:cNvSpPr>
            <a:spLocks noChangeArrowheads="1"/>
          </p:cNvSpPr>
          <p:nvPr/>
        </p:nvSpPr>
        <p:spPr bwMode="auto">
          <a:xfrm>
            <a:off x="0" y="304800"/>
            <a:ext cx="9144000" cy="762000"/>
          </a:xfrm>
          <a:prstGeom prst="rect">
            <a:avLst/>
          </a:prstGeom>
          <a:noFill/>
          <a:ln w="9525">
            <a:noFill/>
            <a:miter lim="800000"/>
            <a:headEnd/>
            <a:tailEnd/>
          </a:ln>
          <a:effectLst/>
        </p:spPr>
        <p:txBody>
          <a:bodyPr/>
          <a:lstStyle/>
          <a:p>
            <a:pPr algn="ctr">
              <a:defRPr/>
            </a:pPr>
            <a:r>
              <a:rPr lang="en-US" sz="3400" u="sng">
                <a:solidFill>
                  <a:schemeClr val="tx2"/>
                </a:solidFill>
                <a:effectLst>
                  <a:outerShdw blurRad="38100" dist="38100" dir="2700000" algn="tl">
                    <a:srgbClr val="000000"/>
                  </a:outerShdw>
                </a:effectLst>
                <a:latin typeface="Trebuchet MS" pitchFamily="34" charset="0"/>
              </a:rPr>
              <a:t>Comparative Statistics</a:t>
            </a:r>
          </a:p>
        </p:txBody>
      </p:sp>
      <p:sp>
        <p:nvSpPr>
          <p:cNvPr id="400394" name="Text Box 10"/>
          <p:cNvSpPr txBox="1">
            <a:spLocks noChangeArrowheads="1"/>
          </p:cNvSpPr>
          <p:nvPr/>
        </p:nvSpPr>
        <p:spPr bwMode="auto">
          <a:xfrm>
            <a:off x="1066800" y="4876800"/>
            <a:ext cx="7315200" cy="946150"/>
          </a:xfrm>
          <a:prstGeom prst="rect">
            <a:avLst/>
          </a:prstGeom>
          <a:noFill/>
          <a:ln w="9525">
            <a:noFill/>
            <a:miter lim="800000"/>
            <a:headEnd/>
            <a:tailEnd/>
          </a:ln>
          <a:effectLst/>
        </p:spPr>
        <p:txBody>
          <a:bodyPr>
            <a:spAutoFit/>
          </a:bodyPr>
          <a:lstStyle/>
          <a:p>
            <a:pPr algn="ctr">
              <a:defRPr/>
            </a:pPr>
            <a:r>
              <a:rPr lang="en-US" sz="2800" i="1">
                <a:solidFill>
                  <a:schemeClr val="tx2"/>
                </a:solidFill>
                <a:effectLst>
                  <a:outerShdw blurRad="38100" dist="38100" dir="2700000" algn="tl">
                    <a:srgbClr val="000000"/>
                  </a:outerShdw>
                </a:effectLst>
                <a:latin typeface="Trebuchet MS" pitchFamily="34" charset="0"/>
              </a:rPr>
              <a:t>We are the largest and fastest growing Archdiocese in the United States</a:t>
            </a:r>
          </a:p>
        </p:txBody>
      </p:sp>
      <p:sp>
        <p:nvSpPr>
          <p:cNvPr id="14344" name="Text Box 11"/>
          <p:cNvSpPr txBox="1">
            <a:spLocks noChangeArrowheads="1"/>
          </p:cNvSpPr>
          <p:nvPr/>
        </p:nvSpPr>
        <p:spPr bwMode="auto">
          <a:xfrm>
            <a:off x="974725" y="5827713"/>
            <a:ext cx="2835275" cy="366712"/>
          </a:xfrm>
          <a:prstGeom prst="rect">
            <a:avLst/>
          </a:prstGeom>
          <a:noFill/>
          <a:ln w="9525">
            <a:noFill/>
            <a:miter lim="800000"/>
            <a:headEnd/>
            <a:tailEnd/>
          </a:ln>
        </p:spPr>
        <p:txBody>
          <a:bodyPr>
            <a:spAutoFit/>
          </a:bodyPr>
          <a:lstStyle/>
          <a:p>
            <a:pPr eaLnBrk="0" hangingPunct="0"/>
            <a:endParaRPr lang="en-US" sz="1800" b="0"/>
          </a:p>
        </p:txBody>
      </p:sp>
      <p:sp>
        <p:nvSpPr>
          <p:cNvPr id="14345" name="Text Box 12"/>
          <p:cNvSpPr txBox="1">
            <a:spLocks noChangeArrowheads="1"/>
          </p:cNvSpPr>
          <p:nvPr/>
        </p:nvSpPr>
        <p:spPr bwMode="auto">
          <a:xfrm>
            <a:off x="609600" y="6324600"/>
            <a:ext cx="5867400" cy="366713"/>
          </a:xfrm>
          <a:prstGeom prst="rect">
            <a:avLst/>
          </a:prstGeom>
          <a:noFill/>
          <a:ln w="9525">
            <a:noFill/>
            <a:miter lim="800000"/>
            <a:headEnd/>
            <a:tailEnd/>
          </a:ln>
        </p:spPr>
        <p:txBody>
          <a:bodyPr>
            <a:spAutoFit/>
          </a:bodyPr>
          <a:lstStyle/>
          <a:p>
            <a:pPr eaLnBrk="0" hangingPunct="0"/>
            <a:r>
              <a:rPr lang="en-US" sz="1800" b="0"/>
              <a:t>** Includes Diocesan, Parish and Private Schools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0393"/>
                                        </p:tgtEl>
                                        <p:attrNameLst>
                                          <p:attrName>style.visibility</p:attrName>
                                        </p:attrNameLst>
                                      </p:cBhvr>
                                      <p:to>
                                        <p:strVal val="visible"/>
                                      </p:to>
                                    </p:set>
                                    <p:anim calcmode="lin" valueType="num">
                                      <p:cBhvr additive="base">
                                        <p:cTn id="7" dur="500" fill="hold"/>
                                        <p:tgtEl>
                                          <p:spTgt spid="400393"/>
                                        </p:tgtEl>
                                        <p:attrNameLst>
                                          <p:attrName>ppt_x</p:attrName>
                                        </p:attrNameLst>
                                      </p:cBhvr>
                                      <p:tavLst>
                                        <p:tav tm="0">
                                          <p:val>
                                            <p:strVal val="#ppt_x"/>
                                          </p:val>
                                        </p:tav>
                                        <p:tav tm="100000">
                                          <p:val>
                                            <p:strVal val="#ppt_x"/>
                                          </p:val>
                                        </p:tav>
                                      </p:tavLst>
                                    </p:anim>
                                    <p:anim calcmode="lin" valueType="num">
                                      <p:cBhvr additive="base">
                                        <p:cTn id="8" dur="500" fill="hold"/>
                                        <p:tgtEl>
                                          <p:spTgt spid="40039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0389"/>
                                        </p:tgtEl>
                                        <p:attrNameLst>
                                          <p:attrName>style.visibility</p:attrName>
                                        </p:attrNameLst>
                                      </p:cBhvr>
                                      <p:to>
                                        <p:strVal val="visible"/>
                                      </p:to>
                                    </p:set>
                                    <p:anim calcmode="lin" valueType="num">
                                      <p:cBhvr additive="base">
                                        <p:cTn id="12" dur="500" fill="hold"/>
                                        <p:tgtEl>
                                          <p:spTgt spid="400389"/>
                                        </p:tgtEl>
                                        <p:attrNameLst>
                                          <p:attrName>ppt_x</p:attrName>
                                        </p:attrNameLst>
                                      </p:cBhvr>
                                      <p:tavLst>
                                        <p:tav tm="0">
                                          <p:val>
                                            <p:strVal val="0-#ppt_w/2"/>
                                          </p:val>
                                        </p:tav>
                                        <p:tav tm="100000">
                                          <p:val>
                                            <p:strVal val="#ppt_x"/>
                                          </p:val>
                                        </p:tav>
                                      </p:tavLst>
                                    </p:anim>
                                    <p:anim calcmode="lin" valueType="num">
                                      <p:cBhvr additive="base">
                                        <p:cTn id="13" dur="500" fill="hold"/>
                                        <p:tgtEl>
                                          <p:spTgt spid="4003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1000"/>
                                  </p:stCondLst>
                                  <p:childTnLst>
                                    <p:set>
                                      <p:cBhvr>
                                        <p:cTn id="16" dur="1" fill="hold">
                                          <p:stCondLst>
                                            <p:cond delay="0"/>
                                          </p:stCondLst>
                                        </p:cTn>
                                        <p:tgtEl>
                                          <p:spTgt spid="400390"/>
                                        </p:tgtEl>
                                        <p:attrNameLst>
                                          <p:attrName>style.visibility</p:attrName>
                                        </p:attrNameLst>
                                      </p:cBhvr>
                                      <p:to>
                                        <p:strVal val="visible"/>
                                      </p:to>
                                    </p:set>
                                    <p:anim calcmode="lin" valueType="num">
                                      <p:cBhvr additive="base">
                                        <p:cTn id="17" dur="500" fill="hold"/>
                                        <p:tgtEl>
                                          <p:spTgt spid="400390"/>
                                        </p:tgtEl>
                                        <p:attrNameLst>
                                          <p:attrName>ppt_x</p:attrName>
                                        </p:attrNameLst>
                                      </p:cBhvr>
                                      <p:tavLst>
                                        <p:tav tm="0">
                                          <p:val>
                                            <p:strVal val="0-#ppt_w/2"/>
                                          </p:val>
                                        </p:tav>
                                        <p:tav tm="100000">
                                          <p:val>
                                            <p:strVal val="#ppt_x"/>
                                          </p:val>
                                        </p:tav>
                                      </p:tavLst>
                                    </p:anim>
                                    <p:anim calcmode="lin" valueType="num">
                                      <p:cBhvr additive="base">
                                        <p:cTn id="18" dur="500" fill="hold"/>
                                        <p:tgtEl>
                                          <p:spTgt spid="40039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4000"/>
                                  </p:stCondLst>
                                  <p:childTnLst>
                                    <p:set>
                                      <p:cBhvr>
                                        <p:cTn id="21" dur="1" fill="hold">
                                          <p:stCondLst>
                                            <p:cond delay="0"/>
                                          </p:stCondLst>
                                        </p:cTn>
                                        <p:tgtEl>
                                          <p:spTgt spid="400391"/>
                                        </p:tgtEl>
                                        <p:attrNameLst>
                                          <p:attrName>style.visibility</p:attrName>
                                        </p:attrNameLst>
                                      </p:cBhvr>
                                      <p:to>
                                        <p:strVal val="visible"/>
                                      </p:to>
                                    </p:set>
                                    <p:anim calcmode="lin" valueType="num">
                                      <p:cBhvr additive="base">
                                        <p:cTn id="22" dur="500" fill="hold"/>
                                        <p:tgtEl>
                                          <p:spTgt spid="400391"/>
                                        </p:tgtEl>
                                        <p:attrNameLst>
                                          <p:attrName>ppt_x</p:attrName>
                                        </p:attrNameLst>
                                      </p:cBhvr>
                                      <p:tavLst>
                                        <p:tav tm="0">
                                          <p:val>
                                            <p:strVal val="1+#ppt_w/2"/>
                                          </p:val>
                                        </p:tav>
                                        <p:tav tm="100000">
                                          <p:val>
                                            <p:strVal val="#ppt_x"/>
                                          </p:val>
                                        </p:tav>
                                      </p:tavLst>
                                    </p:anim>
                                    <p:anim calcmode="lin" valueType="num">
                                      <p:cBhvr additive="base">
                                        <p:cTn id="23" dur="500" fill="hold"/>
                                        <p:tgtEl>
                                          <p:spTgt spid="400391"/>
                                        </p:tgtEl>
                                        <p:attrNameLst>
                                          <p:attrName>ppt_y</p:attrName>
                                        </p:attrNameLst>
                                      </p:cBhvr>
                                      <p:tavLst>
                                        <p:tav tm="0">
                                          <p:val>
                                            <p:strVal val="#ppt_y"/>
                                          </p:val>
                                        </p:tav>
                                        <p:tav tm="100000">
                                          <p:val>
                                            <p:strVal val="#ppt_y"/>
                                          </p:val>
                                        </p:tav>
                                      </p:tavLst>
                                    </p:anim>
                                  </p:childTnLst>
                                </p:cTn>
                              </p:par>
                            </p:childTnLst>
                          </p:cTn>
                        </p:par>
                        <p:par>
                          <p:cTn id="24" fill="hold">
                            <p:stCondLst>
                              <p:cond delay="7000"/>
                            </p:stCondLst>
                            <p:childTnLst>
                              <p:par>
                                <p:cTn id="25" presetID="2" presetClass="entr" presetSubtype="4" fill="hold" grpId="0" nodeType="afterEffect">
                                  <p:stCondLst>
                                    <p:cond delay="1000"/>
                                  </p:stCondLst>
                                  <p:childTnLst>
                                    <p:set>
                                      <p:cBhvr>
                                        <p:cTn id="26" dur="1" fill="hold">
                                          <p:stCondLst>
                                            <p:cond delay="0"/>
                                          </p:stCondLst>
                                        </p:cTn>
                                        <p:tgtEl>
                                          <p:spTgt spid="400392"/>
                                        </p:tgtEl>
                                        <p:attrNameLst>
                                          <p:attrName>style.visibility</p:attrName>
                                        </p:attrNameLst>
                                      </p:cBhvr>
                                      <p:to>
                                        <p:strVal val="visible"/>
                                      </p:to>
                                    </p:set>
                                    <p:anim calcmode="lin" valueType="num">
                                      <p:cBhvr additive="base">
                                        <p:cTn id="27" dur="500" fill="hold"/>
                                        <p:tgtEl>
                                          <p:spTgt spid="400392"/>
                                        </p:tgtEl>
                                        <p:attrNameLst>
                                          <p:attrName>ppt_x</p:attrName>
                                        </p:attrNameLst>
                                      </p:cBhvr>
                                      <p:tavLst>
                                        <p:tav tm="0">
                                          <p:val>
                                            <p:strVal val="#ppt_x"/>
                                          </p:val>
                                        </p:tav>
                                        <p:tav tm="100000">
                                          <p:val>
                                            <p:strVal val="#ppt_x"/>
                                          </p:val>
                                        </p:tav>
                                      </p:tavLst>
                                    </p:anim>
                                    <p:anim calcmode="lin" valueType="num">
                                      <p:cBhvr additive="base">
                                        <p:cTn id="28" dur="500" fill="hold"/>
                                        <p:tgtEl>
                                          <p:spTgt spid="400392"/>
                                        </p:tgtEl>
                                        <p:attrNameLst>
                                          <p:attrName>ppt_y</p:attrName>
                                        </p:attrNameLst>
                                      </p:cBhvr>
                                      <p:tavLst>
                                        <p:tav tm="0">
                                          <p:val>
                                            <p:strVal val="1+#ppt_h/2"/>
                                          </p:val>
                                        </p:tav>
                                        <p:tav tm="100000">
                                          <p:val>
                                            <p:strVal val="#ppt_y"/>
                                          </p:val>
                                        </p:tav>
                                      </p:tavLst>
                                    </p:anim>
                                  </p:childTnLst>
                                </p:cTn>
                              </p:par>
                            </p:childTnLst>
                          </p:cTn>
                        </p:par>
                        <p:par>
                          <p:cTn id="29" fill="hold">
                            <p:stCondLst>
                              <p:cond delay="8500"/>
                            </p:stCondLst>
                            <p:childTnLst>
                              <p:par>
                                <p:cTn id="30" presetID="2" presetClass="entr" presetSubtype="4" fill="hold" grpId="0" nodeType="afterEffect">
                                  <p:stCondLst>
                                    <p:cond delay="4000"/>
                                  </p:stCondLst>
                                  <p:childTnLst>
                                    <p:set>
                                      <p:cBhvr>
                                        <p:cTn id="31" dur="1" fill="hold">
                                          <p:stCondLst>
                                            <p:cond delay="0"/>
                                          </p:stCondLst>
                                        </p:cTn>
                                        <p:tgtEl>
                                          <p:spTgt spid="400394"/>
                                        </p:tgtEl>
                                        <p:attrNameLst>
                                          <p:attrName>style.visibility</p:attrName>
                                        </p:attrNameLst>
                                      </p:cBhvr>
                                      <p:to>
                                        <p:strVal val="visible"/>
                                      </p:to>
                                    </p:set>
                                    <p:anim calcmode="lin" valueType="num">
                                      <p:cBhvr additive="base">
                                        <p:cTn id="32" dur="500" fill="hold"/>
                                        <p:tgtEl>
                                          <p:spTgt spid="400394"/>
                                        </p:tgtEl>
                                        <p:attrNameLst>
                                          <p:attrName>ppt_x</p:attrName>
                                        </p:attrNameLst>
                                      </p:cBhvr>
                                      <p:tavLst>
                                        <p:tav tm="0">
                                          <p:val>
                                            <p:strVal val="#ppt_x"/>
                                          </p:val>
                                        </p:tav>
                                        <p:tav tm="100000">
                                          <p:val>
                                            <p:strVal val="#ppt_x"/>
                                          </p:val>
                                        </p:tav>
                                      </p:tavLst>
                                    </p:anim>
                                    <p:anim calcmode="lin" valueType="num">
                                      <p:cBhvr additive="base">
                                        <p:cTn id="33" dur="500" fill="hold"/>
                                        <p:tgtEl>
                                          <p:spTgt spid="400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animBg="1" autoUpdateAnimBg="0"/>
      <p:bldP spid="400390" grpId="0" animBg="1" autoUpdateAnimBg="0"/>
      <p:bldP spid="400391" grpId="0" animBg="1" autoUpdateAnimBg="0"/>
      <p:bldP spid="400392" grpId="0" animBg="1" autoUpdateAnimBg="0"/>
      <p:bldP spid="400393" grpId="0" autoUpdateAnimBg="0"/>
      <p:bldP spid="40039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smith\Desktop\Photos\1920's\Dedication Outside.TIF"/>
          <p:cNvPicPr>
            <a:picLocks noChangeAspect="1" noChangeArrowheads="1"/>
          </p:cNvPicPr>
          <p:nvPr/>
        </p:nvPicPr>
        <p:blipFill>
          <a:blip r:embed="rId3" cstate="print"/>
          <a:srcRect/>
          <a:stretch>
            <a:fillRect/>
          </a:stretch>
        </p:blipFill>
        <p:spPr bwMode="auto">
          <a:xfrm>
            <a:off x="574675" y="1060450"/>
            <a:ext cx="7994650" cy="47371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304800"/>
            <a:ext cx="7315200" cy="914400"/>
          </a:xfrm>
        </p:spPr>
        <p:txBody>
          <a:bodyPr/>
          <a:lstStyle/>
          <a:p>
            <a:pPr eaLnBrk="1" hangingPunct="1"/>
            <a:r>
              <a:rPr lang="en-US" sz="3000" b="1" u="sng" dirty="0" smtClean="0">
                <a:latin typeface="Trebuchet MS" pitchFamily="34" charset="0"/>
              </a:rPr>
              <a:t>Diocesan Trends 1980-2010</a:t>
            </a:r>
          </a:p>
        </p:txBody>
      </p:sp>
      <p:sp>
        <p:nvSpPr>
          <p:cNvPr id="16387" name="Rectangle 3"/>
          <p:cNvSpPr>
            <a:spLocks noGrp="1" noChangeArrowheads="1"/>
          </p:cNvSpPr>
          <p:nvPr>
            <p:ph idx="1"/>
          </p:nvPr>
        </p:nvSpPr>
        <p:spPr>
          <a:xfrm>
            <a:off x="533400" y="1066800"/>
            <a:ext cx="7924800" cy="4724400"/>
          </a:xfrm>
          <a:solidFill>
            <a:srgbClr val="FFFFFF">
              <a:alpha val="0"/>
            </a:srgbClr>
          </a:solidFill>
        </p:spPr>
        <p:txBody>
          <a:bodyPr rtlCol="0">
            <a:normAutofit fontScale="92500" lnSpcReduction="10000"/>
          </a:bodyPr>
          <a:lstStyle/>
          <a:p>
            <a:pPr eaLnBrk="1" fontAlgn="auto" hangingPunct="1">
              <a:lnSpc>
                <a:spcPct val="80000"/>
              </a:lnSpc>
              <a:spcAft>
                <a:spcPts val="0"/>
              </a:spcAft>
              <a:buFontTx/>
              <a:buNone/>
              <a:defRPr/>
            </a:pPr>
            <a:r>
              <a:rPr lang="en-US" sz="800" b="1" dirty="0" smtClean="0"/>
              <a:t>				</a:t>
            </a:r>
          </a:p>
          <a:p>
            <a:pPr eaLnBrk="1" fontAlgn="auto" hangingPunct="1">
              <a:lnSpc>
                <a:spcPct val="80000"/>
              </a:lnSpc>
              <a:spcAft>
                <a:spcPts val="0"/>
              </a:spcAft>
              <a:buFontTx/>
              <a:buNone/>
              <a:defRPr/>
            </a:pPr>
            <a:r>
              <a:rPr lang="en-US" sz="800" dirty="0" smtClean="0"/>
              <a:t>				</a:t>
            </a:r>
            <a:r>
              <a:rPr lang="en-US" sz="1400" b="1" u="sng" dirty="0" smtClean="0"/>
              <a:t>1980	  1990	    2000	      2010</a:t>
            </a:r>
            <a:r>
              <a:rPr lang="en-US" sz="1400" b="1" dirty="0" smtClean="0"/>
              <a:t>	</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Permanent Deacons	91	  115	    179	      314</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Sisters			2,545	  2,000	    1,900	      1,897</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Priests :Retired, Sick, Absent	64	  106	    140	      186</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Active Diocesan Priests	488	  546	    426	      332</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Religious Priests		654	  658	    583	      536</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Extern Priests		n/a	  118	    141	      123</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Pastoral Associates		0	  0	    0	        30 (‘11)</a:t>
            </a:r>
          </a:p>
          <a:p>
            <a:pPr eaLnBrk="1" fontAlgn="auto" hangingPunct="1">
              <a:lnSpc>
                <a:spcPct val="80000"/>
              </a:lnSpc>
              <a:spcAft>
                <a:spcPts val="0"/>
              </a:spcAft>
              <a:buFontTx/>
              <a:buNone/>
              <a:defRPr/>
            </a:pPr>
            <a:endParaRPr lang="en-US" sz="1400" b="1" dirty="0" smtClean="0"/>
          </a:p>
          <a:p>
            <a:pPr eaLnBrk="1" fontAlgn="auto" hangingPunct="1">
              <a:lnSpc>
                <a:spcPct val="80000"/>
              </a:lnSpc>
              <a:spcAft>
                <a:spcPts val="0"/>
              </a:spcAft>
              <a:buFontTx/>
              <a:buNone/>
              <a:defRPr/>
            </a:pPr>
            <a:r>
              <a:rPr lang="en-US" sz="1400" b="1" dirty="0" smtClean="0"/>
              <a:t>	Parish Life Directors	0	  0	    0	          8 (‘11)</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Catholics		2,009,082	  3,405,180    4,121,601     	     4,208,660</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Ratio of Catholics  </a:t>
            </a:r>
            <a:r>
              <a:rPr lang="en-US" sz="1400" b="1" dirty="0" err="1" smtClean="0"/>
              <a:t>Dio</a:t>
            </a:r>
            <a:r>
              <a:rPr lang="en-US" sz="1400" b="1" dirty="0" smtClean="0"/>
              <a:t>. &amp;  Rel.:  	1,759	  2,828	    3,584	     4,849     </a:t>
            </a:r>
          </a:p>
          <a:p>
            <a:pPr eaLnBrk="1" fontAlgn="auto" hangingPunct="1">
              <a:lnSpc>
                <a:spcPct val="80000"/>
              </a:lnSpc>
              <a:spcAft>
                <a:spcPts val="0"/>
              </a:spcAft>
              <a:buFontTx/>
              <a:buNone/>
              <a:defRPr/>
            </a:pPr>
            <a:r>
              <a:rPr lang="en-US" sz="1400" b="1" dirty="0" smtClean="0"/>
              <a:t>	   to Priests (1:x)*	            	</a:t>
            </a:r>
          </a:p>
          <a:p>
            <a:pPr eaLnBrk="1" fontAlgn="auto" hangingPunct="1">
              <a:lnSpc>
                <a:spcPct val="80000"/>
              </a:lnSpc>
              <a:spcAft>
                <a:spcPts val="0"/>
              </a:spcAft>
              <a:buFontTx/>
              <a:buNone/>
              <a:defRPr/>
            </a:pPr>
            <a:r>
              <a:rPr lang="en-US" sz="1400" b="1" dirty="0" smtClean="0"/>
              <a:t>					</a:t>
            </a:r>
          </a:p>
          <a:p>
            <a:pPr eaLnBrk="1" fontAlgn="auto" hangingPunct="1">
              <a:lnSpc>
                <a:spcPct val="80000"/>
              </a:lnSpc>
              <a:spcAft>
                <a:spcPts val="0"/>
              </a:spcAft>
              <a:buFontTx/>
              <a:buNone/>
              <a:defRPr/>
            </a:pPr>
            <a:r>
              <a:rPr lang="en-US" sz="1400" b="1" dirty="0" smtClean="0"/>
              <a:t>	Total Archdiocesan Population	7,808,800	  9,656,205    10,449,129   	    12,277,710	</a:t>
            </a:r>
          </a:p>
          <a:p>
            <a:pPr eaLnBrk="1" fontAlgn="auto" hangingPunct="1">
              <a:lnSpc>
                <a:spcPct val="80000"/>
              </a:lnSpc>
              <a:spcAft>
                <a:spcPts val="0"/>
              </a:spcAft>
              <a:buFontTx/>
              <a:buNone/>
              <a:defRPr/>
            </a:pPr>
            <a:r>
              <a:rPr lang="en-US" sz="800" dirty="0" smtClean="0"/>
              <a:t>	</a:t>
            </a:r>
            <a:r>
              <a:rPr lang="en-US" sz="800" b="1" dirty="0" smtClean="0"/>
              <a:t>				</a:t>
            </a:r>
          </a:p>
          <a:p>
            <a:pPr eaLnBrk="1" fontAlgn="auto" hangingPunct="1">
              <a:lnSpc>
                <a:spcPct val="80000"/>
              </a:lnSpc>
              <a:spcAft>
                <a:spcPts val="0"/>
              </a:spcAft>
              <a:defRPr/>
            </a:pPr>
            <a:endParaRPr lang="en-US" sz="800" dirty="0" smtClean="0"/>
          </a:p>
        </p:txBody>
      </p:sp>
      <p:sp>
        <p:nvSpPr>
          <p:cNvPr id="15364" name="Text Box 4"/>
          <p:cNvSpPr txBox="1">
            <a:spLocks noChangeArrowheads="1"/>
          </p:cNvSpPr>
          <p:nvPr/>
        </p:nvSpPr>
        <p:spPr bwMode="auto">
          <a:xfrm>
            <a:off x="457200" y="6324600"/>
            <a:ext cx="7010400" cy="366713"/>
          </a:xfrm>
          <a:prstGeom prst="rect">
            <a:avLst/>
          </a:prstGeom>
          <a:noFill/>
          <a:ln w="9525">
            <a:noFill/>
            <a:miter lim="800000"/>
            <a:headEnd/>
            <a:tailEnd/>
          </a:ln>
        </p:spPr>
        <p:txBody>
          <a:bodyPr>
            <a:spAutoFit/>
          </a:bodyPr>
          <a:lstStyle/>
          <a:p>
            <a:pPr eaLnBrk="0" hangingPunct="0">
              <a:spcBef>
                <a:spcPct val="50000"/>
              </a:spcBef>
            </a:pPr>
            <a:endParaRPr lang="en-US" sz="1800" b="0"/>
          </a:p>
        </p:txBody>
      </p:sp>
      <p:sp>
        <p:nvSpPr>
          <p:cNvPr id="538631" name="Text Box 7"/>
          <p:cNvSpPr txBox="1">
            <a:spLocks noChangeArrowheads="1"/>
          </p:cNvSpPr>
          <p:nvPr/>
        </p:nvSpPr>
        <p:spPr bwMode="auto">
          <a:xfrm>
            <a:off x="228600" y="6288088"/>
            <a:ext cx="6934200" cy="784830"/>
          </a:xfrm>
          <a:prstGeom prst="rect">
            <a:avLst/>
          </a:prstGeom>
          <a:noFill/>
          <a:ln w="9525">
            <a:noFill/>
            <a:miter lim="800000"/>
            <a:headEnd/>
            <a:tailEnd/>
          </a:ln>
          <a:effectLst/>
        </p:spPr>
        <p:txBody>
          <a:bodyPr>
            <a:spAutoFit/>
          </a:bodyPr>
          <a:lstStyle/>
          <a:p>
            <a:pPr eaLnBrk="0" hangingPunct="0">
              <a:defRPr/>
            </a:pPr>
            <a:r>
              <a:rPr lang="en-US" sz="1000" b="1" dirty="0">
                <a:solidFill>
                  <a:schemeClr val="tx2"/>
                </a:solidFill>
                <a:latin typeface="Arial" charset="0"/>
              </a:rPr>
              <a:t>¤</a:t>
            </a:r>
            <a:r>
              <a:rPr lang="en-US" sz="1000" b="1" dirty="0">
                <a:solidFill>
                  <a:srgbClr val="FFCC00"/>
                </a:solidFill>
                <a:latin typeface="Arial" charset="0"/>
              </a:rPr>
              <a:t> </a:t>
            </a:r>
            <a:r>
              <a:rPr lang="en-US" sz="1000" b="1" dirty="0" smtClean="0">
                <a:latin typeface="Arial" charset="0"/>
              </a:rPr>
              <a:t>2011 </a:t>
            </a:r>
            <a:r>
              <a:rPr lang="en-US" sz="1000" b="1" dirty="0" err="1">
                <a:latin typeface="Arial" charset="0"/>
              </a:rPr>
              <a:t>Kenedy</a:t>
            </a:r>
            <a:r>
              <a:rPr lang="en-US" sz="1000" b="1" dirty="0">
                <a:latin typeface="Arial" charset="0"/>
              </a:rPr>
              <a:t> Directory Figures</a:t>
            </a:r>
          </a:p>
          <a:p>
            <a:pPr eaLnBrk="0" hangingPunct="0">
              <a:defRPr/>
            </a:pPr>
            <a:r>
              <a:rPr lang="en-US" sz="1000" b="1" dirty="0">
                <a:latin typeface="Arial" charset="0"/>
              </a:rPr>
              <a:t>* Figure DOES NOT include diocesan priests working/studying outside diocese, as well as retired priests, sick or absent</a:t>
            </a:r>
          </a:p>
          <a:p>
            <a:pPr eaLnBrk="0" hangingPunct="0">
              <a:spcBef>
                <a:spcPct val="50000"/>
              </a:spcBef>
              <a:defRPr/>
            </a:pPr>
            <a:endParaRPr lang="en-US" sz="1000" b="0" dirty="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270" name="Rectangle 1118"/>
          <p:cNvSpPr>
            <a:spLocks noChangeArrowheads="1"/>
          </p:cNvSpPr>
          <p:nvPr/>
        </p:nvSpPr>
        <p:spPr bwMode="auto">
          <a:xfrm>
            <a:off x="685800" y="114300"/>
            <a:ext cx="8458200" cy="838200"/>
          </a:xfrm>
          <a:prstGeom prst="rect">
            <a:avLst/>
          </a:prstGeom>
          <a:noFill/>
          <a:ln w="9525">
            <a:noFill/>
            <a:miter lim="800000"/>
            <a:headEnd/>
            <a:tailEnd/>
          </a:ln>
        </p:spPr>
        <p:txBody>
          <a:bodyPr anchor="ctr"/>
          <a:lstStyle/>
          <a:p>
            <a:pPr algn="ctr">
              <a:defRPr/>
            </a:pPr>
            <a:r>
              <a:rPr lang="en-US" sz="3300" u="sng" dirty="0">
                <a:solidFill>
                  <a:schemeClr val="tx2"/>
                </a:solidFill>
                <a:effectLst>
                  <a:outerShdw blurRad="38100" dist="38100" dir="2700000" algn="tl">
                    <a:srgbClr val="000000"/>
                  </a:outerShdw>
                </a:effectLst>
                <a:latin typeface="Trebuchet MS" pitchFamily="34" charset="0"/>
              </a:rPr>
              <a:t>Ordinations vs. Retirements* </a:t>
            </a:r>
          </a:p>
        </p:txBody>
      </p:sp>
      <p:graphicFrame>
        <p:nvGraphicFramePr>
          <p:cNvPr id="434884" name="Group 1732"/>
          <p:cNvGraphicFramePr>
            <a:graphicFrameLocks noGrp="1"/>
          </p:cNvGraphicFramePr>
          <p:nvPr/>
        </p:nvGraphicFramePr>
        <p:xfrm>
          <a:off x="1447800" y="990600"/>
          <a:ext cx="6324600" cy="5051425"/>
        </p:xfrm>
        <a:graphic>
          <a:graphicData uri="http://schemas.openxmlformats.org/drawingml/2006/table">
            <a:tbl>
              <a:tblPr/>
              <a:tblGrid>
                <a:gridCol w="2032000"/>
                <a:gridCol w="2159000"/>
                <a:gridCol w="2133600"/>
              </a:tblGrid>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Year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Ordinations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Retirements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2003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2004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2005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13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2006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2007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9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2008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2009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2010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2011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13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Total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52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84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Rectangle 4"/>
          <p:cNvSpPr/>
          <p:nvPr/>
        </p:nvSpPr>
        <p:spPr>
          <a:xfrm>
            <a:off x="1219200" y="6096000"/>
            <a:ext cx="7315200" cy="437043"/>
          </a:xfrm>
          <a:prstGeom prst="rect">
            <a:avLst/>
          </a:prstGeom>
        </p:spPr>
        <p:txBody>
          <a:bodyPr wrap="square">
            <a:spAutoFit/>
          </a:bodyPr>
          <a:lstStyle/>
          <a:p>
            <a:pPr>
              <a:lnSpc>
                <a:spcPct val="80000"/>
              </a:lnSpc>
              <a:spcBef>
                <a:spcPct val="20000"/>
              </a:spcBef>
              <a:buClr>
                <a:schemeClr val="tx2"/>
              </a:buClr>
            </a:pPr>
            <a:r>
              <a:rPr lang="en-US" dirty="0" smtClean="0"/>
              <a:t>*Statistics from the Archdiocese of Los Angeles which do not include deceased priests.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4270"/>
                                        </p:tgtEl>
                                        <p:attrNameLst>
                                          <p:attrName>style.visibility</p:attrName>
                                        </p:attrNameLst>
                                      </p:cBhvr>
                                      <p:to>
                                        <p:strVal val="visible"/>
                                      </p:to>
                                    </p:set>
                                    <p:anim calcmode="lin" valueType="num">
                                      <p:cBhvr additive="base">
                                        <p:cTn id="7" dur="500" fill="hold"/>
                                        <p:tgtEl>
                                          <p:spTgt spid="434270"/>
                                        </p:tgtEl>
                                        <p:attrNameLst>
                                          <p:attrName>ppt_x</p:attrName>
                                        </p:attrNameLst>
                                      </p:cBhvr>
                                      <p:tavLst>
                                        <p:tav tm="0">
                                          <p:val>
                                            <p:strVal val="0-#ppt_w/2"/>
                                          </p:val>
                                        </p:tav>
                                        <p:tav tm="100000">
                                          <p:val>
                                            <p:strVal val="#ppt_x"/>
                                          </p:val>
                                        </p:tav>
                                      </p:tavLst>
                                    </p:anim>
                                    <p:anim calcmode="lin" valueType="num">
                                      <p:cBhvr additive="base">
                                        <p:cTn id="8" dur="500" fill="hold"/>
                                        <p:tgtEl>
                                          <p:spTgt spid="4342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1000"/>
                                  </p:stCondLst>
                                  <p:childTnLst>
                                    <p:set>
                                      <p:cBhvr>
                                        <p:cTn id="11" dur="1" fill="hold">
                                          <p:stCondLst>
                                            <p:cond delay="0"/>
                                          </p:stCondLst>
                                        </p:cTn>
                                        <p:tgtEl>
                                          <p:spTgt spid="434884"/>
                                        </p:tgtEl>
                                        <p:attrNameLst>
                                          <p:attrName>style.visibility</p:attrName>
                                        </p:attrNameLst>
                                      </p:cBhvr>
                                      <p:to>
                                        <p:strVal val="visible"/>
                                      </p:to>
                                    </p:set>
                                    <p:animEffect transition="in" filter="strips(downLeft)">
                                      <p:cBhvr>
                                        <p:cTn id="12" dur="500"/>
                                        <p:tgtEl>
                                          <p:spTgt spid="434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27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270" name="Rectangle 1118"/>
          <p:cNvSpPr>
            <a:spLocks noChangeArrowheads="1"/>
          </p:cNvSpPr>
          <p:nvPr/>
        </p:nvSpPr>
        <p:spPr bwMode="auto">
          <a:xfrm>
            <a:off x="685800" y="114300"/>
            <a:ext cx="8458200" cy="838200"/>
          </a:xfrm>
          <a:prstGeom prst="rect">
            <a:avLst/>
          </a:prstGeom>
          <a:noFill/>
          <a:ln w="9525">
            <a:noFill/>
            <a:miter lim="800000"/>
            <a:headEnd/>
            <a:tailEnd/>
          </a:ln>
        </p:spPr>
        <p:txBody>
          <a:bodyPr anchor="ctr"/>
          <a:lstStyle/>
          <a:p>
            <a:pPr algn="ctr">
              <a:defRPr/>
            </a:pPr>
            <a:endParaRPr lang="en-US" sz="3300" u="sng" dirty="0">
              <a:solidFill>
                <a:schemeClr val="tx2"/>
              </a:solidFill>
              <a:effectLst>
                <a:outerShdw blurRad="38100" dist="38100" dir="2700000" algn="tl">
                  <a:srgbClr val="000000"/>
                </a:outerShdw>
              </a:effectLst>
              <a:latin typeface="Trebuchet MS" pitchFamily="34" charset="0"/>
            </a:endParaRPr>
          </a:p>
          <a:p>
            <a:pPr algn="ctr">
              <a:defRPr/>
            </a:pPr>
            <a:endParaRPr lang="en-US" sz="3300" u="sng" dirty="0" smtClean="0">
              <a:solidFill>
                <a:schemeClr val="tx2"/>
              </a:solidFill>
              <a:effectLst>
                <a:outerShdw blurRad="38100" dist="38100" dir="2700000" algn="tl">
                  <a:srgbClr val="000000"/>
                </a:outerShdw>
              </a:effectLst>
              <a:latin typeface="Trebuchet MS" pitchFamily="34" charset="0"/>
            </a:endParaRPr>
          </a:p>
          <a:p>
            <a:pPr algn="ctr">
              <a:defRPr/>
            </a:pPr>
            <a:endParaRPr lang="en-US" sz="3300" u="sng" dirty="0" smtClean="0">
              <a:solidFill>
                <a:schemeClr val="tx2"/>
              </a:solidFill>
              <a:effectLst>
                <a:outerShdw blurRad="38100" dist="38100" dir="2700000" algn="tl">
                  <a:srgbClr val="000000"/>
                </a:outerShdw>
              </a:effectLst>
              <a:latin typeface="Trebuchet MS" pitchFamily="34" charset="0"/>
            </a:endParaRPr>
          </a:p>
          <a:p>
            <a:pPr algn="ctr">
              <a:defRPr/>
            </a:pPr>
            <a:r>
              <a:rPr lang="en-US" sz="3300" u="sng" dirty="0" smtClean="0">
                <a:solidFill>
                  <a:schemeClr val="tx2"/>
                </a:solidFill>
                <a:effectLst>
                  <a:outerShdw blurRad="38100" dist="38100" dir="2700000" algn="tl">
                    <a:srgbClr val="000000"/>
                  </a:outerShdw>
                </a:effectLst>
                <a:latin typeface="Trebuchet MS" pitchFamily="34" charset="0"/>
              </a:rPr>
              <a:t>Projected</a:t>
            </a:r>
            <a:endParaRPr lang="en-US" sz="3300" u="sng" dirty="0">
              <a:solidFill>
                <a:schemeClr val="tx2"/>
              </a:solidFill>
              <a:effectLst>
                <a:outerShdw blurRad="38100" dist="38100" dir="2700000" algn="tl">
                  <a:srgbClr val="000000"/>
                </a:outerShdw>
              </a:effectLst>
              <a:latin typeface="Trebuchet MS" pitchFamily="34" charset="0"/>
            </a:endParaRPr>
          </a:p>
          <a:p>
            <a:pPr algn="ctr">
              <a:defRPr/>
            </a:pPr>
            <a:r>
              <a:rPr lang="en-US" sz="3300" u="sng" dirty="0">
                <a:solidFill>
                  <a:schemeClr val="tx2"/>
                </a:solidFill>
                <a:effectLst>
                  <a:outerShdw blurRad="38100" dist="38100" dir="2700000" algn="tl">
                    <a:srgbClr val="000000"/>
                  </a:outerShdw>
                </a:effectLst>
                <a:latin typeface="Trebuchet MS" pitchFamily="34" charset="0"/>
              </a:rPr>
              <a:t>Ordinations vs. Retirements (70)</a:t>
            </a:r>
          </a:p>
        </p:txBody>
      </p:sp>
      <p:graphicFrame>
        <p:nvGraphicFramePr>
          <p:cNvPr id="434884" name="Group 1732"/>
          <p:cNvGraphicFramePr>
            <a:graphicFrameLocks noGrp="1"/>
          </p:cNvGraphicFramePr>
          <p:nvPr/>
        </p:nvGraphicFramePr>
        <p:xfrm>
          <a:off x="1295400" y="2133600"/>
          <a:ext cx="6476999" cy="3200400"/>
        </p:xfrm>
        <a:graphic>
          <a:graphicData uri="http://schemas.openxmlformats.org/drawingml/2006/table">
            <a:tbl>
              <a:tblPr/>
              <a:tblGrid>
                <a:gridCol w="2027353"/>
                <a:gridCol w="2237988"/>
                <a:gridCol w="2211658"/>
              </a:tblGrid>
              <a:tr h="34834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Year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Ordinations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smtClean="0">
                          <a:ln>
                            <a:noFill/>
                          </a:ln>
                          <a:solidFill>
                            <a:schemeClr val="tx2"/>
                          </a:solidFill>
                          <a:effectLst/>
                          <a:latin typeface="Arial" charset="0"/>
                        </a:rPr>
                        <a:t>Retirements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834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2012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834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2013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16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834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2014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834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2015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834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2016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834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Total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2"/>
                          </a:solidFill>
                          <a:effectLst/>
                          <a:latin typeface="Arial" charset="0"/>
                        </a:rPr>
                        <a:t>56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4270"/>
                                        </p:tgtEl>
                                        <p:attrNameLst>
                                          <p:attrName>style.visibility</p:attrName>
                                        </p:attrNameLst>
                                      </p:cBhvr>
                                      <p:to>
                                        <p:strVal val="visible"/>
                                      </p:to>
                                    </p:set>
                                    <p:anim calcmode="lin" valueType="num">
                                      <p:cBhvr additive="base">
                                        <p:cTn id="7" dur="500" fill="hold"/>
                                        <p:tgtEl>
                                          <p:spTgt spid="434270"/>
                                        </p:tgtEl>
                                        <p:attrNameLst>
                                          <p:attrName>ppt_x</p:attrName>
                                        </p:attrNameLst>
                                      </p:cBhvr>
                                      <p:tavLst>
                                        <p:tav tm="0">
                                          <p:val>
                                            <p:strVal val="0-#ppt_w/2"/>
                                          </p:val>
                                        </p:tav>
                                        <p:tav tm="100000">
                                          <p:val>
                                            <p:strVal val="#ppt_x"/>
                                          </p:val>
                                        </p:tav>
                                      </p:tavLst>
                                    </p:anim>
                                    <p:anim calcmode="lin" valueType="num">
                                      <p:cBhvr additive="base">
                                        <p:cTn id="8" dur="500" fill="hold"/>
                                        <p:tgtEl>
                                          <p:spTgt spid="4342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1000"/>
                                  </p:stCondLst>
                                  <p:childTnLst>
                                    <p:set>
                                      <p:cBhvr>
                                        <p:cTn id="11" dur="1" fill="hold">
                                          <p:stCondLst>
                                            <p:cond delay="0"/>
                                          </p:stCondLst>
                                        </p:cTn>
                                        <p:tgtEl>
                                          <p:spTgt spid="434884"/>
                                        </p:tgtEl>
                                        <p:attrNameLst>
                                          <p:attrName>style.visibility</p:attrName>
                                        </p:attrNameLst>
                                      </p:cBhvr>
                                      <p:to>
                                        <p:strVal val="visible"/>
                                      </p:to>
                                    </p:set>
                                    <p:animEffect transition="in" filter="strips(downLeft)">
                                      <p:cBhvr>
                                        <p:cTn id="12" dur="500"/>
                                        <p:tgtEl>
                                          <p:spTgt spid="434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27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914400" y="304800"/>
            <a:ext cx="7627938" cy="912813"/>
          </a:xfrm>
        </p:spPr>
        <p:txBody>
          <a:bodyPr/>
          <a:lstStyle/>
          <a:p>
            <a:pPr eaLnBrk="1" hangingPunct="1"/>
            <a:r>
              <a:rPr lang="en-US" sz="3300" b="1" u="sng" dirty="0" smtClean="0">
                <a:latin typeface="Trebuchet MS" pitchFamily="34" charset="0"/>
              </a:rPr>
              <a:t>Age Groupings of Priests, 2010</a:t>
            </a:r>
          </a:p>
        </p:txBody>
      </p:sp>
      <p:sp>
        <p:nvSpPr>
          <p:cNvPr id="433156" name="Text Box 4"/>
          <p:cNvSpPr txBox="1">
            <a:spLocks noChangeArrowheads="1"/>
          </p:cNvSpPr>
          <p:nvPr/>
        </p:nvSpPr>
        <p:spPr bwMode="auto">
          <a:xfrm>
            <a:off x="838200" y="1371600"/>
            <a:ext cx="3486150" cy="2677656"/>
          </a:xfrm>
          <a:prstGeom prst="rect">
            <a:avLst/>
          </a:prstGeom>
          <a:noFill/>
          <a:ln w="9525">
            <a:noFill/>
            <a:miter lim="800000"/>
            <a:headEnd/>
            <a:tailEnd/>
          </a:ln>
          <a:effectLst/>
        </p:spPr>
        <p:txBody>
          <a:bodyPr>
            <a:spAutoFit/>
          </a:bodyPr>
          <a:lstStyle/>
          <a:p>
            <a:pPr>
              <a:lnSpc>
                <a:spcPct val="75000"/>
              </a:lnSpc>
              <a:spcBef>
                <a:spcPct val="50000"/>
              </a:spcBef>
              <a:defRPr/>
            </a:pPr>
            <a:r>
              <a:rPr lang="en-US" sz="2400" b="0" u="sng" dirty="0">
                <a:solidFill>
                  <a:schemeClr val="tx2"/>
                </a:solidFill>
                <a:effectLst>
                  <a:outerShdw blurRad="38100" dist="38100" dir="2700000" algn="tl">
                    <a:srgbClr val="000000"/>
                  </a:outerShdw>
                </a:effectLst>
                <a:latin typeface="Trebuchet MS" pitchFamily="34" charset="0"/>
              </a:rPr>
              <a:t>Active AD </a:t>
            </a:r>
            <a:r>
              <a:rPr lang="en-US" sz="2400" b="0" u="sng" dirty="0" smtClean="0">
                <a:solidFill>
                  <a:schemeClr val="tx2"/>
                </a:solidFill>
                <a:effectLst>
                  <a:outerShdw blurRad="38100" dist="38100" dir="2700000" algn="tl">
                    <a:srgbClr val="000000"/>
                  </a:outerShdw>
                </a:effectLst>
                <a:latin typeface="Trebuchet MS" pitchFamily="34" charset="0"/>
              </a:rPr>
              <a:t>Priests (348)</a:t>
            </a:r>
            <a:endParaRPr lang="en-US" sz="2400" b="0" u="sng" dirty="0">
              <a:solidFill>
                <a:schemeClr val="tx2"/>
              </a:solidFill>
              <a:effectLst>
                <a:outerShdw blurRad="38100" dist="38100" dir="2700000" algn="tl">
                  <a:srgbClr val="000000"/>
                </a:outerShdw>
              </a:effectLst>
              <a:latin typeface="Trebuchet MS" pitchFamily="34" charset="0"/>
            </a:endParaRPr>
          </a:p>
          <a:p>
            <a:pPr>
              <a:lnSpc>
                <a:spcPct val="75000"/>
              </a:lnSpc>
              <a:spcBef>
                <a:spcPct val="50000"/>
              </a:spcBef>
              <a:defRPr/>
            </a:pPr>
            <a:r>
              <a:rPr lang="en-US" sz="2400" b="0" dirty="0" smtClean="0">
                <a:solidFill>
                  <a:schemeClr val="tx2"/>
                </a:solidFill>
                <a:effectLst>
                  <a:outerShdw blurRad="38100" dist="38100" dir="2700000" algn="tl">
                    <a:srgbClr val="000000"/>
                  </a:outerShdw>
                </a:effectLst>
                <a:latin typeface="Trebuchet MS" pitchFamily="34" charset="0"/>
              </a:rPr>
              <a:t>30-39</a:t>
            </a:r>
            <a:r>
              <a:rPr lang="en-US" sz="2400" b="0" dirty="0">
                <a:solidFill>
                  <a:schemeClr val="tx2"/>
                </a:solidFill>
                <a:effectLst>
                  <a:outerShdw blurRad="38100" dist="38100" dir="2700000" algn="tl">
                    <a:srgbClr val="000000"/>
                  </a:outerShdw>
                </a:effectLst>
                <a:latin typeface="Trebuchet MS" pitchFamily="34" charset="0"/>
              </a:rPr>
              <a:t>			</a:t>
            </a:r>
            <a:r>
              <a:rPr lang="en-US" sz="2400" b="0" dirty="0" smtClean="0">
                <a:solidFill>
                  <a:schemeClr val="tx2"/>
                </a:solidFill>
                <a:effectLst>
                  <a:outerShdw blurRad="38100" dist="38100" dir="2700000" algn="tl">
                    <a:srgbClr val="000000"/>
                  </a:outerShdw>
                </a:effectLst>
                <a:latin typeface="Trebuchet MS" pitchFamily="34" charset="0"/>
              </a:rPr>
              <a:t>30</a:t>
            </a:r>
            <a:endParaRPr lang="en-US" sz="2400" b="0" dirty="0">
              <a:solidFill>
                <a:schemeClr val="tx2"/>
              </a:solidFill>
              <a:effectLst>
                <a:outerShdw blurRad="38100" dist="38100" dir="2700000" algn="tl">
                  <a:srgbClr val="000000"/>
                </a:outerShdw>
              </a:effectLst>
              <a:latin typeface="Trebuchet MS" pitchFamily="34" charset="0"/>
            </a:endParaRPr>
          </a:p>
          <a:p>
            <a:pPr>
              <a:lnSpc>
                <a:spcPct val="75000"/>
              </a:lnSpc>
              <a:spcBef>
                <a:spcPct val="50000"/>
              </a:spcBef>
              <a:defRPr/>
            </a:pPr>
            <a:r>
              <a:rPr lang="en-US" sz="2400" b="0" dirty="0">
                <a:solidFill>
                  <a:schemeClr val="tx2"/>
                </a:solidFill>
                <a:effectLst>
                  <a:outerShdw blurRad="38100" dist="38100" dir="2700000" algn="tl">
                    <a:srgbClr val="000000"/>
                  </a:outerShdw>
                </a:effectLst>
                <a:latin typeface="Trebuchet MS" pitchFamily="34" charset="0"/>
              </a:rPr>
              <a:t>40-49			</a:t>
            </a:r>
            <a:r>
              <a:rPr lang="en-US" sz="2400" b="0" dirty="0" smtClean="0">
                <a:solidFill>
                  <a:schemeClr val="tx2"/>
                </a:solidFill>
                <a:effectLst>
                  <a:outerShdw blurRad="38100" dist="38100" dir="2700000" algn="tl">
                    <a:srgbClr val="000000"/>
                  </a:outerShdw>
                </a:effectLst>
                <a:latin typeface="Trebuchet MS" pitchFamily="34" charset="0"/>
              </a:rPr>
              <a:t>72</a:t>
            </a:r>
            <a:endParaRPr lang="en-US" sz="2400" b="0" dirty="0">
              <a:solidFill>
                <a:schemeClr val="tx2"/>
              </a:solidFill>
              <a:effectLst>
                <a:outerShdw blurRad="38100" dist="38100" dir="2700000" algn="tl">
                  <a:srgbClr val="000000"/>
                </a:outerShdw>
              </a:effectLst>
              <a:latin typeface="Trebuchet MS" pitchFamily="34" charset="0"/>
            </a:endParaRPr>
          </a:p>
          <a:p>
            <a:pPr>
              <a:lnSpc>
                <a:spcPct val="75000"/>
              </a:lnSpc>
              <a:spcBef>
                <a:spcPct val="50000"/>
              </a:spcBef>
              <a:defRPr/>
            </a:pPr>
            <a:r>
              <a:rPr lang="en-US" sz="2400" b="0" dirty="0">
                <a:solidFill>
                  <a:schemeClr val="tx2"/>
                </a:solidFill>
                <a:effectLst>
                  <a:outerShdw blurRad="38100" dist="38100" dir="2700000" algn="tl">
                    <a:srgbClr val="000000"/>
                  </a:outerShdw>
                </a:effectLst>
                <a:latin typeface="Trebuchet MS" pitchFamily="34" charset="0"/>
              </a:rPr>
              <a:t>50-59		        </a:t>
            </a:r>
            <a:r>
              <a:rPr lang="en-US" sz="2400" b="0" dirty="0" smtClean="0">
                <a:solidFill>
                  <a:schemeClr val="tx2"/>
                </a:solidFill>
                <a:effectLst>
                  <a:outerShdw blurRad="38100" dist="38100" dir="2700000" algn="tl">
                    <a:srgbClr val="000000"/>
                  </a:outerShdw>
                </a:effectLst>
                <a:latin typeface="Trebuchet MS" pitchFamily="34" charset="0"/>
              </a:rPr>
              <a:t>115</a:t>
            </a:r>
            <a:endParaRPr lang="en-US" sz="2400" b="0" dirty="0">
              <a:solidFill>
                <a:schemeClr val="tx2"/>
              </a:solidFill>
              <a:effectLst>
                <a:outerShdw blurRad="38100" dist="38100" dir="2700000" algn="tl">
                  <a:srgbClr val="000000"/>
                </a:outerShdw>
              </a:effectLst>
              <a:latin typeface="Trebuchet MS" pitchFamily="34" charset="0"/>
            </a:endParaRPr>
          </a:p>
          <a:p>
            <a:pPr>
              <a:lnSpc>
                <a:spcPct val="75000"/>
              </a:lnSpc>
              <a:spcBef>
                <a:spcPct val="50000"/>
              </a:spcBef>
              <a:defRPr/>
            </a:pPr>
            <a:r>
              <a:rPr lang="en-US" sz="2400" b="0" dirty="0">
                <a:solidFill>
                  <a:schemeClr val="tx2"/>
                </a:solidFill>
                <a:effectLst>
                  <a:outerShdw blurRad="38100" dist="38100" dir="2700000" algn="tl">
                    <a:srgbClr val="000000"/>
                  </a:outerShdw>
                </a:effectLst>
                <a:latin typeface="Trebuchet MS" pitchFamily="34" charset="0"/>
              </a:rPr>
              <a:t>60-69		        106</a:t>
            </a:r>
          </a:p>
          <a:p>
            <a:pPr>
              <a:lnSpc>
                <a:spcPct val="75000"/>
              </a:lnSpc>
              <a:spcBef>
                <a:spcPct val="50000"/>
              </a:spcBef>
              <a:defRPr/>
            </a:pPr>
            <a:r>
              <a:rPr lang="en-US" sz="2400" b="0" dirty="0" smtClean="0">
                <a:solidFill>
                  <a:schemeClr val="tx2"/>
                </a:solidFill>
                <a:effectLst>
                  <a:outerShdw blurRad="38100" dist="38100" dir="2700000" algn="tl">
                    <a:srgbClr val="000000"/>
                  </a:outerShdw>
                </a:effectLst>
                <a:latin typeface="Trebuchet MS" pitchFamily="34" charset="0"/>
              </a:rPr>
              <a:t>70+</a:t>
            </a:r>
            <a:r>
              <a:rPr lang="en-US" sz="2400" b="0" dirty="0">
                <a:solidFill>
                  <a:schemeClr val="tx2"/>
                </a:solidFill>
                <a:effectLst>
                  <a:outerShdw blurRad="38100" dist="38100" dir="2700000" algn="tl">
                    <a:srgbClr val="000000"/>
                  </a:outerShdw>
                </a:effectLst>
                <a:latin typeface="Trebuchet MS" pitchFamily="34" charset="0"/>
              </a:rPr>
              <a:t>			</a:t>
            </a:r>
            <a:r>
              <a:rPr lang="en-US" sz="2400" b="0" dirty="0" smtClean="0">
                <a:solidFill>
                  <a:schemeClr val="tx2"/>
                </a:solidFill>
                <a:effectLst>
                  <a:outerShdw blurRad="38100" dist="38100" dir="2700000" algn="tl">
                    <a:srgbClr val="000000"/>
                  </a:outerShdw>
                </a:effectLst>
                <a:latin typeface="Trebuchet MS" pitchFamily="34" charset="0"/>
              </a:rPr>
              <a:t>25</a:t>
            </a:r>
            <a:endParaRPr lang="en-US" sz="2400" b="0" dirty="0">
              <a:solidFill>
                <a:schemeClr val="tx2"/>
              </a:solidFill>
              <a:effectLst>
                <a:outerShdw blurRad="38100" dist="38100" dir="2700000" algn="tl">
                  <a:srgbClr val="000000"/>
                </a:outerShdw>
              </a:effectLst>
              <a:latin typeface="Trebuchet MS" pitchFamily="34" charset="0"/>
            </a:endParaRPr>
          </a:p>
        </p:txBody>
      </p:sp>
      <p:sp>
        <p:nvSpPr>
          <p:cNvPr id="433252" name="Text Box 100"/>
          <p:cNvSpPr txBox="1">
            <a:spLocks noChangeArrowheads="1"/>
          </p:cNvSpPr>
          <p:nvPr/>
        </p:nvSpPr>
        <p:spPr bwMode="auto">
          <a:xfrm>
            <a:off x="4953000" y="1447800"/>
            <a:ext cx="3486150" cy="1107996"/>
          </a:xfrm>
          <a:prstGeom prst="rect">
            <a:avLst/>
          </a:prstGeom>
          <a:noFill/>
          <a:ln w="9525">
            <a:noFill/>
            <a:miter lim="800000"/>
            <a:headEnd/>
            <a:tailEnd/>
          </a:ln>
          <a:effectLst/>
        </p:spPr>
        <p:txBody>
          <a:bodyPr>
            <a:spAutoFit/>
          </a:bodyPr>
          <a:lstStyle/>
          <a:p>
            <a:pPr>
              <a:lnSpc>
                <a:spcPct val="75000"/>
              </a:lnSpc>
              <a:spcBef>
                <a:spcPct val="50000"/>
              </a:spcBef>
              <a:defRPr/>
            </a:pPr>
            <a:r>
              <a:rPr lang="en-US" sz="2400" b="0" u="sng" dirty="0">
                <a:solidFill>
                  <a:schemeClr val="tx2"/>
                </a:solidFill>
                <a:effectLst>
                  <a:outerShdw blurRad="38100" dist="38100" dir="2700000" algn="tl">
                    <a:srgbClr val="000000"/>
                  </a:outerShdw>
                </a:effectLst>
                <a:latin typeface="Trebuchet MS" pitchFamily="34" charset="0"/>
              </a:rPr>
              <a:t>Retired AD </a:t>
            </a:r>
            <a:r>
              <a:rPr lang="en-US" sz="2400" b="0" u="sng" dirty="0" smtClean="0">
                <a:solidFill>
                  <a:schemeClr val="tx2"/>
                </a:solidFill>
                <a:effectLst>
                  <a:outerShdw blurRad="38100" dist="38100" dir="2700000" algn="tl">
                    <a:srgbClr val="000000"/>
                  </a:outerShdw>
                </a:effectLst>
                <a:latin typeface="Trebuchet MS" pitchFamily="34" charset="0"/>
              </a:rPr>
              <a:t>Priests  (166)</a:t>
            </a:r>
            <a:endParaRPr lang="en-US" sz="2400" b="0" u="sng" dirty="0">
              <a:solidFill>
                <a:schemeClr val="tx2"/>
              </a:solidFill>
              <a:effectLst>
                <a:outerShdw blurRad="38100" dist="38100" dir="2700000" algn="tl">
                  <a:srgbClr val="000000"/>
                </a:outerShdw>
              </a:effectLst>
              <a:latin typeface="Trebuchet MS" pitchFamily="34" charset="0"/>
            </a:endParaRPr>
          </a:p>
          <a:p>
            <a:pPr>
              <a:lnSpc>
                <a:spcPct val="75000"/>
              </a:lnSpc>
              <a:spcBef>
                <a:spcPct val="50000"/>
              </a:spcBef>
              <a:defRPr/>
            </a:pPr>
            <a:r>
              <a:rPr lang="en-US" sz="2400" b="0" dirty="0">
                <a:solidFill>
                  <a:schemeClr val="tx2"/>
                </a:solidFill>
                <a:effectLst>
                  <a:outerShdw blurRad="38100" dist="38100" dir="2700000" algn="tl">
                    <a:srgbClr val="000000"/>
                  </a:outerShdw>
                </a:effectLst>
                <a:latin typeface="Trebuchet MS" pitchFamily="34" charset="0"/>
              </a:rPr>
              <a:t>		</a:t>
            </a:r>
          </a:p>
        </p:txBody>
      </p:sp>
      <p:sp>
        <p:nvSpPr>
          <p:cNvPr id="18438" name="Text Box 102"/>
          <p:cNvSpPr txBox="1">
            <a:spLocks noChangeArrowheads="1"/>
          </p:cNvSpPr>
          <p:nvPr/>
        </p:nvSpPr>
        <p:spPr bwMode="auto">
          <a:xfrm>
            <a:off x="5394325" y="2932113"/>
            <a:ext cx="2682875" cy="366712"/>
          </a:xfrm>
          <a:prstGeom prst="rect">
            <a:avLst/>
          </a:prstGeom>
          <a:noFill/>
          <a:ln w="9525">
            <a:noFill/>
            <a:miter lim="800000"/>
            <a:headEnd/>
            <a:tailEnd/>
          </a:ln>
        </p:spPr>
        <p:txBody>
          <a:bodyPr>
            <a:spAutoFit/>
          </a:bodyPr>
          <a:lstStyle/>
          <a:p>
            <a:pPr eaLnBrk="0" hangingPunct="0"/>
            <a:endParaRPr lang="en-US" sz="1800" b="0"/>
          </a:p>
        </p:txBody>
      </p:sp>
      <p:sp>
        <p:nvSpPr>
          <p:cNvPr id="18439" name="Text Box 103"/>
          <p:cNvSpPr txBox="1">
            <a:spLocks noChangeArrowheads="1"/>
          </p:cNvSpPr>
          <p:nvPr/>
        </p:nvSpPr>
        <p:spPr bwMode="auto">
          <a:xfrm>
            <a:off x="5334000" y="3200400"/>
            <a:ext cx="3276600" cy="1200329"/>
          </a:xfrm>
          <a:prstGeom prst="rect">
            <a:avLst/>
          </a:prstGeom>
          <a:noFill/>
          <a:ln w="9525">
            <a:solidFill>
              <a:schemeClr val="tx1"/>
            </a:solidFill>
            <a:miter lim="800000"/>
            <a:headEnd/>
            <a:tailEnd/>
          </a:ln>
        </p:spPr>
        <p:txBody>
          <a:bodyPr>
            <a:spAutoFit/>
          </a:bodyPr>
          <a:lstStyle/>
          <a:p>
            <a:pPr eaLnBrk="0" hangingPunct="0"/>
            <a:r>
              <a:rPr lang="en-US" sz="1800" b="0" dirty="0"/>
              <a:t>Number of Seminarians:</a:t>
            </a:r>
          </a:p>
          <a:p>
            <a:pPr eaLnBrk="0" hangingPunct="0"/>
            <a:r>
              <a:rPr lang="en-US" sz="1800" b="0" dirty="0"/>
              <a:t>      1980:        232</a:t>
            </a:r>
          </a:p>
          <a:p>
            <a:pPr eaLnBrk="0" hangingPunct="0"/>
            <a:r>
              <a:rPr lang="en-US" sz="1800" b="0" dirty="0"/>
              <a:t>      </a:t>
            </a:r>
            <a:r>
              <a:rPr lang="en-US" sz="1800" b="0" dirty="0" smtClean="0"/>
              <a:t>2011:          78 </a:t>
            </a:r>
            <a:r>
              <a:rPr lang="en-US" sz="1800" b="0" dirty="0"/>
              <a:t>(</a:t>
            </a:r>
            <a:r>
              <a:rPr lang="en-US" sz="1800" b="0" dirty="0" smtClean="0"/>
              <a:t>39 </a:t>
            </a:r>
            <a:r>
              <a:rPr lang="en-US" sz="1800" b="0" dirty="0"/>
              <a:t>for LA)	</a:t>
            </a:r>
          </a:p>
          <a:p>
            <a:pPr eaLnBrk="0" hangingPunct="0"/>
            <a:endParaRPr lang="en-US" sz="1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3154"/>
                                        </p:tgtEl>
                                        <p:attrNameLst>
                                          <p:attrName>style.visibility</p:attrName>
                                        </p:attrNameLst>
                                      </p:cBhvr>
                                      <p:to>
                                        <p:strVal val="visible"/>
                                      </p:to>
                                    </p:set>
                                    <p:anim calcmode="lin" valueType="num">
                                      <p:cBhvr additive="base">
                                        <p:cTn id="7" dur="500" fill="hold"/>
                                        <p:tgtEl>
                                          <p:spTgt spid="433154"/>
                                        </p:tgtEl>
                                        <p:attrNameLst>
                                          <p:attrName>ppt_x</p:attrName>
                                        </p:attrNameLst>
                                      </p:cBhvr>
                                      <p:tavLst>
                                        <p:tav tm="0">
                                          <p:val>
                                            <p:strVal val="0-#ppt_w/2"/>
                                          </p:val>
                                        </p:tav>
                                        <p:tav tm="100000">
                                          <p:val>
                                            <p:strVal val="#ppt_x"/>
                                          </p:val>
                                        </p:tav>
                                      </p:tavLst>
                                    </p:anim>
                                    <p:anim calcmode="lin" valueType="num">
                                      <p:cBhvr additive="base">
                                        <p:cTn id="8" dur="500" fill="hold"/>
                                        <p:tgtEl>
                                          <p:spTgt spid="4331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1000"/>
                                  </p:stCondLst>
                                  <p:childTnLst>
                                    <p:set>
                                      <p:cBhvr>
                                        <p:cTn id="11" dur="1" fill="hold">
                                          <p:stCondLst>
                                            <p:cond delay="0"/>
                                          </p:stCondLst>
                                        </p:cTn>
                                        <p:tgtEl>
                                          <p:spTgt spid="433156"/>
                                        </p:tgtEl>
                                        <p:attrNameLst>
                                          <p:attrName>style.visibility</p:attrName>
                                        </p:attrNameLst>
                                      </p:cBhvr>
                                      <p:to>
                                        <p:strVal val="visible"/>
                                      </p:to>
                                    </p:set>
                                    <p:anim calcmode="lin" valueType="num">
                                      <p:cBhvr>
                                        <p:cTn id="12" dur="500" fill="hold"/>
                                        <p:tgtEl>
                                          <p:spTgt spid="433156"/>
                                        </p:tgtEl>
                                        <p:attrNameLst>
                                          <p:attrName>ppt_w</p:attrName>
                                        </p:attrNameLst>
                                      </p:cBhvr>
                                      <p:tavLst>
                                        <p:tav tm="0">
                                          <p:val>
                                            <p:fltVal val="0"/>
                                          </p:val>
                                        </p:tav>
                                        <p:tav tm="100000">
                                          <p:val>
                                            <p:strVal val="#ppt_w"/>
                                          </p:val>
                                        </p:tav>
                                      </p:tavLst>
                                    </p:anim>
                                    <p:anim calcmode="lin" valueType="num">
                                      <p:cBhvr>
                                        <p:cTn id="13" dur="500" fill="hold"/>
                                        <p:tgtEl>
                                          <p:spTgt spid="433156"/>
                                        </p:tgtEl>
                                        <p:attrNameLst>
                                          <p:attrName>ppt_h</p:attrName>
                                        </p:attrNameLst>
                                      </p:cBhvr>
                                      <p:tavLst>
                                        <p:tav tm="0">
                                          <p:val>
                                            <p:fltVal val="0"/>
                                          </p:val>
                                        </p:tav>
                                        <p:tav tm="100000">
                                          <p:val>
                                            <p:strVal val="#ppt_h"/>
                                          </p:val>
                                        </p:tav>
                                      </p:tavLst>
                                    </p:anim>
                                    <p:anim calcmode="lin" valueType="num">
                                      <p:cBhvr>
                                        <p:cTn id="14" dur="500" fill="hold"/>
                                        <p:tgtEl>
                                          <p:spTgt spid="433156"/>
                                        </p:tgtEl>
                                        <p:attrNameLst>
                                          <p:attrName>ppt_x</p:attrName>
                                        </p:attrNameLst>
                                      </p:cBhvr>
                                      <p:tavLst>
                                        <p:tav tm="0">
                                          <p:val>
                                            <p:fltVal val="0.5"/>
                                          </p:val>
                                        </p:tav>
                                        <p:tav tm="100000">
                                          <p:val>
                                            <p:strVal val="#ppt_x"/>
                                          </p:val>
                                        </p:tav>
                                      </p:tavLst>
                                    </p:anim>
                                    <p:anim calcmode="lin" valueType="num">
                                      <p:cBhvr>
                                        <p:cTn id="15" dur="500" fill="hold"/>
                                        <p:tgtEl>
                                          <p:spTgt spid="433156"/>
                                        </p:tgtEl>
                                        <p:attrNameLst>
                                          <p:attrName>ppt_y</p:attrName>
                                        </p:attrNameLst>
                                      </p:cBhvr>
                                      <p:tavLst>
                                        <p:tav tm="0">
                                          <p:val>
                                            <p:fltVal val="0.5"/>
                                          </p:val>
                                        </p:tav>
                                        <p:tav tm="100000">
                                          <p:val>
                                            <p:strVal val="#ppt_y"/>
                                          </p:val>
                                        </p:tav>
                                      </p:tavLst>
                                    </p:anim>
                                  </p:childTnLst>
                                </p:cTn>
                              </p:par>
                            </p:childTnLst>
                          </p:cTn>
                        </p:par>
                        <p:par>
                          <p:cTn id="16" fill="hold">
                            <p:stCondLst>
                              <p:cond delay="2000"/>
                            </p:stCondLst>
                            <p:childTnLst>
                              <p:par>
                                <p:cTn id="17" presetID="23" presetClass="entr" presetSubtype="528" fill="hold" grpId="0" nodeType="afterEffect">
                                  <p:stCondLst>
                                    <p:cond delay="1000"/>
                                  </p:stCondLst>
                                  <p:childTnLst>
                                    <p:set>
                                      <p:cBhvr>
                                        <p:cTn id="18" dur="1" fill="hold">
                                          <p:stCondLst>
                                            <p:cond delay="0"/>
                                          </p:stCondLst>
                                        </p:cTn>
                                        <p:tgtEl>
                                          <p:spTgt spid="433252"/>
                                        </p:tgtEl>
                                        <p:attrNameLst>
                                          <p:attrName>style.visibility</p:attrName>
                                        </p:attrNameLst>
                                      </p:cBhvr>
                                      <p:to>
                                        <p:strVal val="visible"/>
                                      </p:to>
                                    </p:set>
                                    <p:anim calcmode="lin" valueType="num">
                                      <p:cBhvr>
                                        <p:cTn id="19" dur="500" fill="hold"/>
                                        <p:tgtEl>
                                          <p:spTgt spid="433252"/>
                                        </p:tgtEl>
                                        <p:attrNameLst>
                                          <p:attrName>ppt_w</p:attrName>
                                        </p:attrNameLst>
                                      </p:cBhvr>
                                      <p:tavLst>
                                        <p:tav tm="0">
                                          <p:val>
                                            <p:fltVal val="0"/>
                                          </p:val>
                                        </p:tav>
                                        <p:tav tm="100000">
                                          <p:val>
                                            <p:strVal val="#ppt_w"/>
                                          </p:val>
                                        </p:tav>
                                      </p:tavLst>
                                    </p:anim>
                                    <p:anim calcmode="lin" valueType="num">
                                      <p:cBhvr>
                                        <p:cTn id="20" dur="500" fill="hold"/>
                                        <p:tgtEl>
                                          <p:spTgt spid="433252"/>
                                        </p:tgtEl>
                                        <p:attrNameLst>
                                          <p:attrName>ppt_h</p:attrName>
                                        </p:attrNameLst>
                                      </p:cBhvr>
                                      <p:tavLst>
                                        <p:tav tm="0">
                                          <p:val>
                                            <p:fltVal val="0"/>
                                          </p:val>
                                        </p:tav>
                                        <p:tav tm="100000">
                                          <p:val>
                                            <p:strVal val="#ppt_h"/>
                                          </p:val>
                                        </p:tav>
                                      </p:tavLst>
                                    </p:anim>
                                    <p:anim calcmode="lin" valueType="num">
                                      <p:cBhvr>
                                        <p:cTn id="21" dur="500" fill="hold"/>
                                        <p:tgtEl>
                                          <p:spTgt spid="433252"/>
                                        </p:tgtEl>
                                        <p:attrNameLst>
                                          <p:attrName>ppt_x</p:attrName>
                                        </p:attrNameLst>
                                      </p:cBhvr>
                                      <p:tavLst>
                                        <p:tav tm="0">
                                          <p:val>
                                            <p:fltVal val="0.5"/>
                                          </p:val>
                                        </p:tav>
                                        <p:tav tm="100000">
                                          <p:val>
                                            <p:strVal val="#ppt_x"/>
                                          </p:val>
                                        </p:tav>
                                      </p:tavLst>
                                    </p:anim>
                                    <p:anim calcmode="lin" valueType="num">
                                      <p:cBhvr>
                                        <p:cTn id="22" dur="500" fill="hold"/>
                                        <p:tgtEl>
                                          <p:spTgt spid="43325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autoUpdateAnimBg="0"/>
      <p:bldP spid="433156" grpId="0" autoUpdateAnimBg="0"/>
      <p:bldP spid="43325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457200" y="2209800"/>
            <a:ext cx="8229600" cy="1143000"/>
          </a:xfrm>
        </p:spPr>
        <p:txBody>
          <a:bodyPr rtlCol="0">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5300" b="1" dirty="0" smtClean="0"/>
              <a:t>How has the ADLA</a:t>
            </a:r>
            <a:br>
              <a:rPr lang="en-US" sz="5300" b="1" dirty="0" smtClean="0"/>
            </a:br>
            <a:r>
              <a:rPr lang="en-US" sz="5300" b="1" dirty="0" smtClean="0"/>
              <a:t>responded to </a:t>
            </a:r>
            <a:br>
              <a:rPr lang="en-US" sz="5300" b="1" dirty="0" smtClean="0"/>
            </a:br>
            <a:r>
              <a:rPr lang="en-US" sz="5300" b="1" dirty="0" smtClean="0"/>
              <a:t>these challenges?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dirty="0" smtClean="0"/>
              <a:t>Pastoral Documents</a:t>
            </a:r>
          </a:p>
        </p:txBody>
      </p:sp>
      <p:sp>
        <p:nvSpPr>
          <p:cNvPr id="25603" name="Content Placeholder 2"/>
          <p:cNvSpPr>
            <a:spLocks noGrp="1"/>
          </p:cNvSpPr>
          <p:nvPr>
            <p:ph idx="1"/>
          </p:nvPr>
        </p:nvSpPr>
        <p:spPr/>
        <p:txBody>
          <a:bodyPr/>
          <a:lstStyle/>
          <a:p>
            <a:pPr eaLnBrk="1" hangingPunct="1"/>
            <a:r>
              <a:rPr lang="en-US" dirty="0" smtClean="0"/>
              <a:t>As I Have Done for You (2000)</a:t>
            </a:r>
          </a:p>
          <a:p>
            <a:pPr eaLnBrk="1" hangingPunct="1"/>
            <a:r>
              <a:rPr lang="en-US" dirty="0" smtClean="0"/>
              <a:t>As One Who Serves (2005)</a:t>
            </a:r>
          </a:p>
          <a:p>
            <a:pPr eaLnBrk="1" hangingPunct="1"/>
            <a:r>
              <a:rPr lang="en-US" dirty="0" smtClean="0"/>
              <a:t>Serving Shoulder to Shoulder (2006)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pPr eaLnBrk="1" hangingPunct="1"/>
            <a:r>
              <a:rPr lang="en-US" b="1" dirty="0" smtClean="0"/>
              <a:t>As I Have Done For You (2000)</a:t>
            </a:r>
          </a:p>
        </p:txBody>
      </p:sp>
      <p:sp>
        <p:nvSpPr>
          <p:cNvPr id="531459" name="Rectangle 3"/>
          <p:cNvSpPr>
            <a:spLocks noGrp="1" noChangeArrowheads="1"/>
          </p:cNvSpPr>
          <p:nvPr>
            <p:ph idx="1"/>
          </p:nvPr>
        </p:nvSpPr>
        <p:spPr>
          <a:xfrm>
            <a:off x="609600" y="1752600"/>
            <a:ext cx="8229600" cy="4419600"/>
          </a:xfrm>
        </p:spPr>
        <p:txBody>
          <a:bodyPr>
            <a:normAutofit lnSpcReduction="10000"/>
          </a:bodyPr>
          <a:lstStyle/>
          <a:p>
            <a:pPr eaLnBrk="1" hangingPunct="1">
              <a:lnSpc>
                <a:spcPct val="80000"/>
              </a:lnSpc>
            </a:pPr>
            <a:endParaRPr lang="en-US" sz="1800" dirty="0" smtClean="0">
              <a:latin typeface="Trebuchet MS" pitchFamily="34" charset="0"/>
            </a:endParaRPr>
          </a:p>
          <a:p>
            <a:pPr eaLnBrk="1" hangingPunct="1">
              <a:lnSpc>
                <a:spcPct val="80000"/>
              </a:lnSpc>
              <a:buNone/>
            </a:pPr>
            <a:endParaRPr lang="en-US" sz="1800" dirty="0" smtClean="0">
              <a:latin typeface="Trebuchet MS" pitchFamily="34" charset="0"/>
            </a:endParaRPr>
          </a:p>
          <a:p>
            <a:pPr eaLnBrk="1" hangingPunct="1">
              <a:lnSpc>
                <a:spcPct val="80000"/>
              </a:lnSpc>
              <a:buNone/>
            </a:pPr>
            <a:r>
              <a:rPr lang="en-US" sz="1800" dirty="0" smtClean="0">
                <a:latin typeface="Trebuchet MS" pitchFamily="34" charset="0"/>
              </a:rPr>
              <a:t>	On Holy Thursday 2000, the Cardinal Archbishop and priests of the Archdiocese released a Pastoral Letter on Ministry, “As I Have done for You.”</a:t>
            </a:r>
          </a:p>
          <a:p>
            <a:pPr eaLnBrk="1" hangingPunct="1">
              <a:lnSpc>
                <a:spcPct val="80000"/>
              </a:lnSpc>
            </a:pPr>
            <a:endParaRPr lang="en-US" sz="1800" dirty="0" smtClean="0">
              <a:latin typeface="Trebuchet MS" pitchFamily="34" charset="0"/>
            </a:endParaRPr>
          </a:p>
          <a:p>
            <a:pPr eaLnBrk="1" hangingPunct="1">
              <a:lnSpc>
                <a:spcPct val="80000"/>
              </a:lnSpc>
              <a:buFontTx/>
              <a:buNone/>
            </a:pPr>
            <a:r>
              <a:rPr lang="en-US" sz="1800" dirty="0" smtClean="0">
                <a:latin typeface="Trebuchet MS" pitchFamily="34" charset="0"/>
              </a:rPr>
              <a:t>	“Mere adjustment and small shifts in practice will not suffice.  What is called for is a major reorientation in our thinking about ministry as well as in our ministerial practice.”</a:t>
            </a:r>
          </a:p>
          <a:p>
            <a:pPr eaLnBrk="1" hangingPunct="1">
              <a:lnSpc>
                <a:spcPct val="80000"/>
              </a:lnSpc>
              <a:buFontTx/>
              <a:buNone/>
            </a:pPr>
            <a:endParaRPr lang="en-US" sz="1800" dirty="0" smtClean="0">
              <a:latin typeface="Trebuchet MS" pitchFamily="34" charset="0"/>
            </a:endParaRPr>
          </a:p>
          <a:p>
            <a:pPr eaLnBrk="1" hangingPunct="1">
              <a:lnSpc>
                <a:spcPct val="80000"/>
              </a:lnSpc>
              <a:buFontTx/>
              <a:buNone/>
            </a:pPr>
            <a:r>
              <a:rPr lang="en-US" sz="1800" dirty="0" smtClean="0">
                <a:latin typeface="Trebuchet MS" pitchFamily="34" charset="0"/>
              </a:rPr>
              <a:t>	“What some refer to as a “vocations crisis” is an invitation to a more creative and effective ordering of gifts and energy in the Body of Christ.”</a:t>
            </a:r>
          </a:p>
          <a:p>
            <a:pPr eaLnBrk="1" hangingPunct="1">
              <a:lnSpc>
                <a:spcPct val="80000"/>
              </a:lnSpc>
              <a:buFontTx/>
              <a:buNone/>
            </a:pPr>
            <a:endParaRPr lang="en-US" sz="1800" dirty="0" smtClean="0">
              <a:latin typeface="Trebuchet MS" pitchFamily="34" charset="0"/>
            </a:endParaRPr>
          </a:p>
          <a:p>
            <a:pPr eaLnBrk="1" hangingPunct="1">
              <a:lnSpc>
                <a:spcPct val="80000"/>
              </a:lnSpc>
              <a:buFontTx/>
              <a:buNone/>
            </a:pPr>
            <a:r>
              <a:rPr lang="en-US" sz="1800" dirty="0" smtClean="0">
                <a:latin typeface="Trebuchet MS" pitchFamily="34" charset="0"/>
              </a:rPr>
              <a:t>	“It must be recognized that lay ministry rooted in the priesthood of the baptized is not a stopgap measure.”</a:t>
            </a:r>
          </a:p>
          <a:p>
            <a:pPr eaLnBrk="1" hangingPunct="1">
              <a:lnSpc>
                <a:spcPct val="80000"/>
              </a:lnSpc>
              <a:buFontTx/>
              <a:buNone/>
            </a:pPr>
            <a:endParaRPr lang="en-US" sz="1800" dirty="0" smtClean="0">
              <a:latin typeface="Trebuchet MS" pitchFamily="34" charset="0"/>
            </a:endParaRPr>
          </a:p>
          <a:p>
            <a:pPr eaLnBrk="1" hangingPunct="1">
              <a:lnSpc>
                <a:spcPct val="80000"/>
              </a:lnSpc>
              <a:buFontTx/>
              <a:buNone/>
            </a:pPr>
            <a:r>
              <a:rPr lang="en-US" sz="1800" dirty="0" smtClean="0">
                <a:latin typeface="Trebuchet MS" pitchFamily="34" charset="0"/>
              </a:rPr>
              <a:t>	</a:t>
            </a:r>
          </a:p>
          <a:p>
            <a:pPr eaLnBrk="1" hangingPunct="1">
              <a:lnSpc>
                <a:spcPct val="80000"/>
              </a:lnSpc>
              <a:buFontTx/>
              <a:buNone/>
            </a:pPr>
            <a:endParaRPr lang="en-US" sz="800" dirty="0" smtClean="0"/>
          </a:p>
          <a:p>
            <a:pPr eaLnBrk="1" hangingPunct="1">
              <a:lnSpc>
                <a:spcPct val="80000"/>
              </a:lnSpc>
              <a:buFontTx/>
              <a:buNone/>
            </a:pPr>
            <a:r>
              <a:rPr lang="en-US" sz="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31458"/>
                                        </p:tgtEl>
                                        <p:attrNameLst>
                                          <p:attrName>style.visibility</p:attrName>
                                        </p:attrNameLst>
                                      </p:cBhvr>
                                      <p:to>
                                        <p:strVal val="visible"/>
                                      </p:to>
                                    </p:set>
                                    <p:animEffect transition="in" filter="dissolve">
                                      <p:cBhvr>
                                        <p:cTn id="7" dur="500"/>
                                        <p:tgtEl>
                                          <p:spTgt spid="5314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1459">
                                            <p:txEl>
                                              <p:pRg st="2" end="2"/>
                                            </p:txEl>
                                          </p:spTgt>
                                        </p:tgtEl>
                                        <p:attrNameLst>
                                          <p:attrName>style.visibility</p:attrName>
                                        </p:attrNameLst>
                                      </p:cBhvr>
                                      <p:to>
                                        <p:strVal val="visible"/>
                                      </p:to>
                                    </p:set>
                                    <p:animEffect transition="in" filter="dissolve">
                                      <p:cBhvr>
                                        <p:cTn id="12" dur="500"/>
                                        <p:tgtEl>
                                          <p:spTgt spid="531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1459">
                                            <p:txEl>
                                              <p:pRg st="4" end="4"/>
                                            </p:txEl>
                                          </p:spTgt>
                                        </p:tgtEl>
                                        <p:attrNameLst>
                                          <p:attrName>style.visibility</p:attrName>
                                        </p:attrNameLst>
                                      </p:cBhvr>
                                      <p:to>
                                        <p:strVal val="visible"/>
                                      </p:to>
                                    </p:set>
                                    <p:animEffect transition="in" filter="dissolve">
                                      <p:cBhvr>
                                        <p:cTn id="17" dur="500"/>
                                        <p:tgtEl>
                                          <p:spTgt spid="5314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1459">
                                            <p:txEl>
                                              <p:pRg st="6" end="6"/>
                                            </p:txEl>
                                          </p:spTgt>
                                        </p:tgtEl>
                                        <p:attrNameLst>
                                          <p:attrName>style.visibility</p:attrName>
                                        </p:attrNameLst>
                                      </p:cBhvr>
                                      <p:to>
                                        <p:strVal val="visible"/>
                                      </p:to>
                                    </p:set>
                                    <p:animEffect transition="in" filter="dissolve">
                                      <p:cBhvr>
                                        <p:cTn id="22" dur="500"/>
                                        <p:tgtEl>
                                          <p:spTgt spid="53145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31459">
                                            <p:txEl>
                                              <p:pRg st="8" end="8"/>
                                            </p:txEl>
                                          </p:spTgt>
                                        </p:tgtEl>
                                        <p:attrNameLst>
                                          <p:attrName>style.visibility</p:attrName>
                                        </p:attrNameLst>
                                      </p:cBhvr>
                                      <p:to>
                                        <p:strVal val="visible"/>
                                      </p:to>
                                    </p:set>
                                    <p:animEffect transition="in" filter="dissolve">
                                      <p:cBhvr>
                                        <p:cTn id="27" dur="500"/>
                                        <p:tgtEl>
                                          <p:spTgt spid="53145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31459">
                                            <p:txEl>
                                              <p:pRg st="10" end="10"/>
                                            </p:txEl>
                                          </p:spTgt>
                                        </p:tgtEl>
                                        <p:attrNameLst>
                                          <p:attrName>style.visibility</p:attrName>
                                        </p:attrNameLst>
                                      </p:cBhvr>
                                      <p:to>
                                        <p:strVal val="visible"/>
                                      </p:to>
                                    </p:set>
                                    <p:animEffect transition="in" filter="dissolve">
                                      <p:cBhvr>
                                        <p:cTn id="32" dur="500"/>
                                        <p:tgtEl>
                                          <p:spTgt spid="53145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31459">
                                            <p:txEl>
                                              <p:pRg st="12" end="12"/>
                                            </p:txEl>
                                          </p:spTgt>
                                        </p:tgtEl>
                                        <p:attrNameLst>
                                          <p:attrName>style.visibility</p:attrName>
                                        </p:attrNameLst>
                                      </p:cBhvr>
                                      <p:to>
                                        <p:strVal val="visible"/>
                                      </p:to>
                                    </p:set>
                                    <p:animEffect transition="in" filter="dissolve">
                                      <p:cBhvr>
                                        <p:cTn id="37" dur="500"/>
                                        <p:tgtEl>
                                          <p:spTgt spid="5314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p:bldP spid="5314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rtlCol="0">
            <a:normAutofit fontScale="90000"/>
          </a:bodyPr>
          <a:lstStyle/>
          <a:p>
            <a:pPr eaLnBrk="1" fontAlgn="auto" hangingPunct="1">
              <a:spcAft>
                <a:spcPts val="0"/>
              </a:spcAft>
              <a:defRPr/>
            </a:pPr>
            <a:r>
              <a:rPr lang="en-US" dirty="0" smtClean="0"/>
              <a:t/>
            </a:r>
            <a:br>
              <a:rPr lang="en-US" dirty="0" smtClean="0"/>
            </a:br>
            <a:r>
              <a:rPr lang="en-US" b="1" dirty="0" smtClean="0"/>
              <a:t>As One Who Serves (2005)</a:t>
            </a:r>
            <a:br>
              <a:rPr lang="en-US" b="1" dirty="0" smtClean="0"/>
            </a:br>
            <a:r>
              <a:rPr lang="en-US" sz="2800" dirty="0" smtClean="0"/>
              <a:t>A Pastoral Statement on Parish Leadership</a:t>
            </a:r>
            <a:br>
              <a:rPr lang="en-US" sz="2800" dirty="0" smtClean="0"/>
            </a:br>
            <a:endParaRPr lang="en-US" sz="2800" dirty="0"/>
          </a:p>
        </p:txBody>
      </p:sp>
      <p:sp>
        <p:nvSpPr>
          <p:cNvPr id="31747" name="Content Placeholder 2"/>
          <p:cNvSpPr>
            <a:spLocks noGrp="1"/>
          </p:cNvSpPr>
          <p:nvPr>
            <p:ph idx="1"/>
          </p:nvPr>
        </p:nvSpPr>
        <p:spPr/>
        <p:txBody>
          <a:bodyPr rtlCol="0">
            <a:normAutofit fontScale="92500" lnSpcReduction="10000"/>
          </a:bodyPr>
          <a:lstStyle/>
          <a:p>
            <a:pPr eaLnBrk="1" fontAlgn="auto" hangingPunct="1">
              <a:spcAft>
                <a:spcPts val="0"/>
              </a:spcAft>
              <a:buFontTx/>
              <a:buNone/>
              <a:defRPr/>
            </a:pPr>
            <a:endParaRPr lang="en-US" sz="1800" dirty="0" smtClean="0"/>
          </a:p>
          <a:p>
            <a:pPr eaLnBrk="1" fontAlgn="auto" hangingPunct="1">
              <a:spcAft>
                <a:spcPts val="0"/>
              </a:spcAft>
              <a:buFontTx/>
              <a:buNone/>
              <a:defRPr/>
            </a:pPr>
            <a:r>
              <a:rPr lang="en-US" sz="1800" dirty="0" smtClean="0"/>
              <a:t>“As men and women who are neither ordained nor vowed Religious have </a:t>
            </a:r>
          </a:p>
          <a:p>
            <a:pPr eaLnBrk="1" fontAlgn="auto" hangingPunct="1">
              <a:spcAft>
                <a:spcPts val="0"/>
              </a:spcAft>
              <a:buFontTx/>
              <a:buNone/>
              <a:defRPr/>
            </a:pPr>
            <a:r>
              <a:rPr lang="en-US" sz="1800" dirty="0" smtClean="0"/>
              <a:t>continued  to put their gifts to the direct service of the Church, we have grown </a:t>
            </a:r>
          </a:p>
          <a:p>
            <a:pPr eaLnBrk="1" fontAlgn="auto" hangingPunct="1">
              <a:spcAft>
                <a:spcPts val="0"/>
              </a:spcAft>
              <a:buFontTx/>
              <a:buNone/>
              <a:defRPr/>
            </a:pPr>
            <a:r>
              <a:rPr lang="en-US" sz="1800" dirty="0" smtClean="0"/>
              <a:t>in the realization that some of them have been blessed with a share in the gift </a:t>
            </a:r>
          </a:p>
          <a:p>
            <a:pPr eaLnBrk="1" fontAlgn="auto" hangingPunct="1">
              <a:spcAft>
                <a:spcPts val="0"/>
              </a:spcAft>
              <a:buFontTx/>
              <a:buNone/>
              <a:defRPr/>
            </a:pPr>
            <a:r>
              <a:rPr lang="en-US" sz="1800" dirty="0" smtClean="0"/>
              <a:t>of leadership.  We recognize that they have been given a </a:t>
            </a:r>
            <a:r>
              <a:rPr lang="en-US" sz="1800" dirty="0" err="1" smtClean="0"/>
              <a:t>charism</a:t>
            </a:r>
            <a:r>
              <a:rPr lang="en-US" sz="1800" dirty="0" smtClean="0"/>
              <a:t> to lead the </a:t>
            </a:r>
          </a:p>
          <a:p>
            <a:pPr eaLnBrk="1" fontAlgn="auto" hangingPunct="1">
              <a:spcAft>
                <a:spcPts val="0"/>
              </a:spcAft>
              <a:buFontTx/>
              <a:buNone/>
              <a:defRPr/>
            </a:pPr>
            <a:r>
              <a:rPr lang="en-US" sz="1800" dirty="0" smtClean="0"/>
              <a:t>Christian community, responding to the needs of the Church and the wider </a:t>
            </a:r>
          </a:p>
          <a:p>
            <a:pPr eaLnBrk="1" fontAlgn="auto" hangingPunct="1">
              <a:spcAft>
                <a:spcPts val="0"/>
              </a:spcAft>
              <a:buFontTx/>
              <a:buNone/>
              <a:defRPr/>
            </a:pPr>
            <a:r>
              <a:rPr lang="en-US" sz="1800" dirty="0" smtClean="0"/>
              <a:t>Community at this time.”</a:t>
            </a:r>
          </a:p>
          <a:p>
            <a:pPr eaLnBrk="1" fontAlgn="auto" hangingPunct="1">
              <a:spcAft>
                <a:spcPts val="0"/>
              </a:spcAft>
              <a:buFontTx/>
              <a:buNone/>
              <a:defRPr/>
            </a:pPr>
            <a:endParaRPr lang="en-US" sz="1800" dirty="0" smtClean="0"/>
          </a:p>
          <a:p>
            <a:pPr eaLnBrk="1" fontAlgn="auto" hangingPunct="1">
              <a:spcAft>
                <a:spcPts val="0"/>
              </a:spcAft>
              <a:buFontTx/>
              <a:buNone/>
              <a:defRPr/>
            </a:pPr>
            <a:r>
              <a:rPr lang="en-US" sz="1800" dirty="0" smtClean="0"/>
              <a:t>The lay leader “must hold fast to the vision of Reign of God…..and then call</a:t>
            </a:r>
          </a:p>
          <a:p>
            <a:pPr eaLnBrk="1" fontAlgn="auto" hangingPunct="1">
              <a:spcAft>
                <a:spcPts val="0"/>
              </a:spcAft>
              <a:buFontTx/>
              <a:buNone/>
              <a:defRPr/>
            </a:pPr>
            <a:r>
              <a:rPr lang="en-US" sz="1800" dirty="0" smtClean="0"/>
              <a:t>others to be faithful to that vision through the </a:t>
            </a:r>
            <a:r>
              <a:rPr lang="en-US" sz="1800" dirty="0" err="1" smtClean="0"/>
              <a:t>charism</a:t>
            </a:r>
            <a:r>
              <a:rPr lang="en-US" sz="1800" dirty="0" smtClean="0"/>
              <a:t> of leadership.”  The lay</a:t>
            </a:r>
          </a:p>
          <a:p>
            <a:pPr eaLnBrk="1" fontAlgn="auto" hangingPunct="1">
              <a:spcAft>
                <a:spcPts val="0"/>
              </a:spcAft>
              <a:buFontTx/>
              <a:buNone/>
              <a:defRPr/>
            </a:pPr>
            <a:r>
              <a:rPr lang="en-US" sz="1800" dirty="0" smtClean="0"/>
              <a:t>leaders must have competence, passion, and an ability for communication.</a:t>
            </a:r>
          </a:p>
          <a:p>
            <a:pPr eaLnBrk="1" fontAlgn="auto" hangingPunct="1">
              <a:spcAft>
                <a:spcPts val="0"/>
              </a:spcAft>
              <a:buFontTx/>
              <a:buNone/>
              <a:defRPr/>
            </a:pPr>
            <a:endParaRPr lang="en-US" sz="1800" dirty="0" smtClean="0"/>
          </a:p>
          <a:p>
            <a:pPr eaLnBrk="1" fontAlgn="auto" hangingPunct="1">
              <a:spcAft>
                <a:spcPts val="0"/>
              </a:spcAft>
              <a:buFontTx/>
              <a:buNone/>
              <a:defRPr/>
            </a:pPr>
            <a:r>
              <a:rPr lang="en-US" sz="1800" dirty="0" smtClean="0"/>
              <a:t>“This is the lay leader’s gift and task, preparing the way for the next generation</a:t>
            </a:r>
          </a:p>
          <a:p>
            <a:pPr eaLnBrk="1" fontAlgn="auto" hangingPunct="1">
              <a:spcAft>
                <a:spcPts val="0"/>
              </a:spcAft>
              <a:buFontTx/>
              <a:buNone/>
              <a:defRPr/>
            </a:pPr>
            <a:r>
              <a:rPr lang="en-US" sz="1800" dirty="0" smtClean="0"/>
              <a:t> and the next, to find new ways of serving the life of the Church and its</a:t>
            </a:r>
          </a:p>
          <a:p>
            <a:pPr eaLnBrk="1" fontAlgn="auto" hangingPunct="1">
              <a:spcAft>
                <a:spcPts val="0"/>
              </a:spcAft>
              <a:buFontTx/>
              <a:buNone/>
              <a:defRPr/>
            </a:pPr>
            <a:r>
              <a:rPr lang="en-US" sz="1800" dirty="0" smtClean="0"/>
              <a:t> mission.”</a:t>
            </a:r>
          </a:p>
          <a:p>
            <a:pPr eaLnBrk="1" fontAlgn="auto" hangingPunct="1">
              <a:spcAft>
                <a:spcPts val="0"/>
              </a:spcAft>
              <a:buFontTx/>
              <a:buNone/>
              <a:defRPr/>
            </a:pPr>
            <a:endParaRPr lang="en-US" sz="1800" dirty="0" smtClean="0"/>
          </a:p>
          <a:p>
            <a:pPr eaLnBrk="1" fontAlgn="auto" hangingPunct="1">
              <a:spcAft>
                <a:spcPts val="0"/>
              </a:spcAft>
              <a:buFontTx/>
              <a:buNone/>
              <a:defRPr/>
            </a:pPr>
            <a:endParaRPr lang="en-US" sz="1800" dirty="0" smtClean="0"/>
          </a:p>
          <a:p>
            <a:pPr eaLnBrk="1" fontAlgn="auto" hangingPunct="1">
              <a:spcAft>
                <a:spcPts val="0"/>
              </a:spcAft>
              <a:buFontTx/>
              <a:buNone/>
              <a:defRPr/>
            </a:pPr>
            <a:endParaRPr lang="en-US" sz="1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533400" y="914400"/>
            <a:ext cx="7851775" cy="1066800"/>
          </a:xfrm>
          <a:noFill/>
        </p:spPr>
        <p:txBody>
          <a:bodyPr>
            <a:normAutofit fontScale="90000"/>
          </a:bodyPr>
          <a:lstStyle/>
          <a:p>
            <a:pPr eaLnBrk="1" hangingPunct="1"/>
            <a:r>
              <a:rPr lang="en-US" sz="4000" b="1" dirty="0" smtClean="0"/>
              <a:t>Serving Shoulder to Shoulder (2006)</a:t>
            </a:r>
            <a:br>
              <a:rPr lang="en-US" sz="4000" b="1" dirty="0" smtClean="0"/>
            </a:br>
            <a:r>
              <a:rPr lang="en-US" sz="2800" b="1" dirty="0" smtClean="0"/>
              <a:t>Parish Life Directors in the AD of Los Angeles</a:t>
            </a:r>
            <a:endParaRPr lang="en-US" sz="4000" b="1" dirty="0" smtClean="0"/>
          </a:p>
        </p:txBody>
      </p:sp>
      <p:sp>
        <p:nvSpPr>
          <p:cNvPr id="32771" name="Rectangle 3"/>
          <p:cNvSpPr>
            <a:spLocks noGrp="1" noChangeArrowheads="1"/>
          </p:cNvSpPr>
          <p:nvPr>
            <p:ph type="subTitle" idx="4294967295"/>
          </p:nvPr>
        </p:nvSpPr>
        <p:spPr>
          <a:xfrm>
            <a:off x="152400" y="2362200"/>
            <a:ext cx="7854950" cy="1752600"/>
          </a:xfrm>
        </p:spPr>
        <p:txBody>
          <a:bodyPr rtlCol="0">
            <a:normAutofit fontScale="25000" lnSpcReduction="20000"/>
          </a:bodyPr>
          <a:lstStyle/>
          <a:p>
            <a:pPr eaLnBrk="1" fontAlgn="auto" hangingPunct="1">
              <a:spcAft>
                <a:spcPts val="0"/>
              </a:spcAft>
              <a:buFontTx/>
              <a:buNone/>
              <a:defRPr/>
            </a:pPr>
            <a:r>
              <a:rPr lang="en-US" sz="1800" dirty="0" smtClean="0"/>
              <a:t>	</a:t>
            </a:r>
            <a:r>
              <a:rPr lang="en-US" sz="8000" dirty="0" smtClean="0"/>
              <a:t>“…what is also of critical importance in the life our Local Church is a form of parish leadership that is truly </a:t>
            </a:r>
            <a:r>
              <a:rPr lang="en-US" sz="8000" i="1" dirty="0" smtClean="0"/>
              <a:t>lay </a:t>
            </a:r>
            <a:r>
              <a:rPr lang="en-US" sz="8000" dirty="0" smtClean="0"/>
              <a:t>and truly </a:t>
            </a:r>
            <a:r>
              <a:rPr lang="en-US" sz="8000" i="1" dirty="0" smtClean="0"/>
              <a:t>leadership.”</a:t>
            </a:r>
          </a:p>
          <a:p>
            <a:pPr eaLnBrk="1" fontAlgn="auto" hangingPunct="1">
              <a:spcAft>
                <a:spcPts val="0"/>
              </a:spcAft>
              <a:buFontTx/>
              <a:buNone/>
              <a:defRPr/>
            </a:pPr>
            <a:endParaRPr lang="en-US" sz="8000" i="1" dirty="0" smtClean="0"/>
          </a:p>
          <a:p>
            <a:pPr eaLnBrk="1" fontAlgn="auto" hangingPunct="1">
              <a:spcAft>
                <a:spcPts val="0"/>
              </a:spcAft>
              <a:buFontTx/>
              <a:buNone/>
              <a:defRPr/>
            </a:pPr>
            <a:r>
              <a:rPr lang="en-US" sz="8000" i="1" dirty="0" smtClean="0"/>
              <a:t>	“</a:t>
            </a:r>
            <a:r>
              <a:rPr lang="en-US" sz="8000" dirty="0" smtClean="0"/>
              <a:t>The Parish Life Director is a professional minister who is appointed by the Archbishop and entrusted with the leadership of a parish without a resident pastor…..the PLD has the responsibility for providing the overall day-to-day pastoral care and administration of a parish.”</a:t>
            </a:r>
          </a:p>
          <a:p>
            <a:pPr eaLnBrk="1" fontAlgn="auto" hangingPunct="1">
              <a:spcAft>
                <a:spcPts val="0"/>
              </a:spcAft>
              <a:buFontTx/>
              <a:buNone/>
              <a:defRPr/>
            </a:pPr>
            <a:endParaRPr lang="en-US" sz="8000" dirty="0" smtClean="0"/>
          </a:p>
          <a:p>
            <a:pPr eaLnBrk="1" fontAlgn="auto" hangingPunct="1">
              <a:spcAft>
                <a:spcPts val="0"/>
              </a:spcAft>
              <a:buFontTx/>
              <a:buNone/>
              <a:defRPr/>
            </a:pPr>
            <a:r>
              <a:rPr lang="en-US" sz="8000" dirty="0" smtClean="0"/>
              <a:t>	Other roles:  Priest Minister and Priest Moderator</a:t>
            </a:r>
          </a:p>
          <a:p>
            <a:pPr eaLnBrk="1" fontAlgn="auto" hangingPunct="1">
              <a:spcAft>
                <a:spcPts val="0"/>
              </a:spcAft>
              <a:buFontTx/>
              <a:buNone/>
              <a:defRPr/>
            </a:pPr>
            <a:endParaRPr lang="en-US" sz="8000" dirty="0" smtClean="0"/>
          </a:p>
          <a:p>
            <a:pPr eaLnBrk="1" fontAlgn="auto" hangingPunct="1">
              <a:spcAft>
                <a:spcPts val="0"/>
              </a:spcAft>
              <a:buFontTx/>
              <a:buNone/>
              <a:defRPr/>
            </a:pPr>
            <a:r>
              <a:rPr lang="en-US" sz="8000" dirty="0" smtClean="0"/>
              <a:t>	Canon 517.2 makes provision for the appointment of deacons and lay persons to a significant role in the leadership of parish communities.</a:t>
            </a:r>
          </a:p>
          <a:p>
            <a:pPr eaLnBrk="1" fontAlgn="auto" hangingPunct="1">
              <a:spcAft>
                <a:spcPts val="0"/>
              </a:spcAft>
              <a:buFontTx/>
              <a:buNone/>
              <a:defRPr/>
            </a:pPr>
            <a:endParaRPr lang="en-US" sz="8000" dirty="0" smtClean="0"/>
          </a:p>
          <a:p>
            <a:pPr eaLnBrk="1" fontAlgn="auto" hangingPunct="1">
              <a:spcAft>
                <a:spcPts val="0"/>
              </a:spcAft>
              <a:buFontTx/>
              <a:buNone/>
              <a:defRPr/>
            </a:pPr>
            <a:r>
              <a:rPr lang="en-US" sz="8000" dirty="0" smtClean="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6" name="Rectangle 4"/>
          <p:cNvSpPr>
            <a:spLocks noGrp="1" noChangeArrowheads="1"/>
          </p:cNvSpPr>
          <p:nvPr>
            <p:ph type="ctrTitle"/>
          </p:nvPr>
        </p:nvSpPr>
        <p:spPr>
          <a:xfrm>
            <a:off x="685800" y="2133600"/>
            <a:ext cx="7924800" cy="1143000"/>
          </a:xfrm>
        </p:spPr>
        <p:txBody>
          <a:bodyPr>
            <a:normAutofit fontScale="90000"/>
          </a:bodyPr>
          <a:lstStyle/>
          <a:p>
            <a:pPr eaLnBrk="1" hangingPunct="1"/>
            <a:r>
              <a:rPr lang="en-US" b="1" smtClean="0"/>
              <a:t>Where do we go from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97316"/>
                                        </p:tgtEl>
                                        <p:attrNameLst>
                                          <p:attrName>style.visibility</p:attrName>
                                        </p:attrNameLst>
                                      </p:cBhvr>
                                      <p:to>
                                        <p:strVal val="visible"/>
                                      </p:to>
                                    </p:set>
                                    <p:anim calcmode="lin" valueType="num">
                                      <p:cBhvr>
                                        <p:cTn id="7" dur="500" fill="hold"/>
                                        <p:tgtEl>
                                          <p:spTgt spid="397316"/>
                                        </p:tgtEl>
                                        <p:attrNameLst>
                                          <p:attrName>ppt_w</p:attrName>
                                        </p:attrNameLst>
                                      </p:cBhvr>
                                      <p:tavLst>
                                        <p:tav tm="0">
                                          <p:val>
                                            <p:strVal val="2/3*#ppt_w"/>
                                          </p:val>
                                        </p:tav>
                                        <p:tav tm="100000">
                                          <p:val>
                                            <p:strVal val="#ppt_w"/>
                                          </p:val>
                                        </p:tav>
                                      </p:tavLst>
                                    </p:anim>
                                    <p:anim calcmode="lin" valueType="num">
                                      <p:cBhvr>
                                        <p:cTn id="8" dur="500" fill="hold"/>
                                        <p:tgtEl>
                                          <p:spTgt spid="3973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csmith\My Documents\My Pictures\Anniversay PreMass Fav.2_photocreditNatalieGaray_24.jpg"/>
          <p:cNvPicPr>
            <a:picLocks noChangeAspect="1" noChangeArrowheads="1"/>
          </p:cNvPicPr>
          <p:nvPr/>
        </p:nvPicPr>
        <p:blipFill>
          <a:blip r:embed="rId3" cstate="print"/>
          <a:srcRect/>
          <a:stretch>
            <a:fillRect/>
          </a:stretch>
        </p:blipFill>
        <p:spPr bwMode="auto">
          <a:xfrm>
            <a:off x="-3917950" y="-2230438"/>
            <a:ext cx="16979900" cy="1132046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4484" name="Rectangle 4"/>
          <p:cNvSpPr>
            <a:spLocks noGrp="1" noChangeArrowheads="1"/>
          </p:cNvSpPr>
          <p:nvPr>
            <p:ph idx="1"/>
          </p:nvPr>
        </p:nvSpPr>
        <p:spPr>
          <a:xfrm>
            <a:off x="838200" y="609600"/>
            <a:ext cx="7162800" cy="1066800"/>
          </a:xfrm>
        </p:spPr>
        <p:txBody>
          <a:bodyPr rtlCol="0">
            <a:noAutofit/>
          </a:bodyPr>
          <a:lstStyle/>
          <a:p>
            <a:pPr eaLnBrk="1" fontAlgn="auto" hangingPunct="1">
              <a:lnSpc>
                <a:spcPct val="90000"/>
              </a:lnSpc>
              <a:spcAft>
                <a:spcPts val="0"/>
              </a:spcAft>
              <a:buFontTx/>
              <a:buNone/>
              <a:defRPr/>
            </a:pPr>
            <a:r>
              <a:rPr lang="en-US" sz="4800" b="1" dirty="0" smtClean="0">
                <a:solidFill>
                  <a:schemeClr val="tx2"/>
                </a:solidFill>
                <a:effectLst>
                  <a:outerShdw blurRad="38100" dist="38100" dir="2700000" algn="tl">
                    <a:srgbClr val="000000"/>
                  </a:outerShdw>
                </a:effectLst>
                <a:latin typeface="Trebuchet MS" pitchFamily="34" charset="0"/>
              </a:rPr>
              <a:t>Two Key Questions:</a:t>
            </a:r>
            <a:r>
              <a:rPr lang="en-US" sz="4800" b="1" u="sng" dirty="0" smtClean="0">
                <a:solidFill>
                  <a:schemeClr val="tx2"/>
                </a:solidFill>
                <a:effectLst>
                  <a:outerShdw blurRad="38100" dist="38100" dir="2700000" algn="tl">
                    <a:srgbClr val="000000"/>
                  </a:outerShdw>
                </a:effectLst>
                <a:latin typeface="Trebuchet MS" pitchFamily="34" charset="0"/>
              </a:rPr>
              <a:t> </a:t>
            </a:r>
          </a:p>
        </p:txBody>
      </p:sp>
      <p:sp>
        <p:nvSpPr>
          <p:cNvPr id="33795" name="Text Box 5"/>
          <p:cNvSpPr txBox="1">
            <a:spLocks noChangeArrowheads="1"/>
          </p:cNvSpPr>
          <p:nvPr/>
        </p:nvSpPr>
        <p:spPr bwMode="auto">
          <a:xfrm>
            <a:off x="4495800" y="990600"/>
            <a:ext cx="3886200" cy="549275"/>
          </a:xfrm>
          <a:prstGeom prst="rect">
            <a:avLst/>
          </a:prstGeom>
          <a:noFill/>
          <a:ln w="9525">
            <a:noFill/>
            <a:miter lim="800000"/>
            <a:headEnd/>
            <a:tailEnd/>
          </a:ln>
        </p:spPr>
        <p:txBody>
          <a:bodyPr>
            <a:spAutoFit/>
          </a:bodyPr>
          <a:lstStyle/>
          <a:p>
            <a:pPr>
              <a:spcBef>
                <a:spcPct val="50000"/>
              </a:spcBef>
            </a:pPr>
            <a:endParaRPr lang="en-US" sz="3000" b="0"/>
          </a:p>
        </p:txBody>
      </p:sp>
      <p:sp>
        <p:nvSpPr>
          <p:cNvPr id="404487" name="Text Box 7"/>
          <p:cNvSpPr txBox="1">
            <a:spLocks noChangeArrowheads="1"/>
          </p:cNvSpPr>
          <p:nvPr/>
        </p:nvSpPr>
        <p:spPr bwMode="auto">
          <a:xfrm>
            <a:off x="914400" y="1600200"/>
            <a:ext cx="7924800" cy="5355312"/>
          </a:xfrm>
          <a:prstGeom prst="rect">
            <a:avLst/>
          </a:prstGeom>
          <a:noFill/>
          <a:ln w="9525">
            <a:noFill/>
            <a:miter lim="800000"/>
            <a:headEnd/>
            <a:tailEnd/>
          </a:ln>
          <a:effectLst/>
        </p:spPr>
        <p:txBody>
          <a:bodyPr>
            <a:spAutoFit/>
          </a:bodyPr>
          <a:lstStyle/>
          <a:p>
            <a:pPr>
              <a:spcBef>
                <a:spcPct val="50000"/>
              </a:spcBef>
              <a:tabLst>
                <a:tab pos="457200" algn="l"/>
              </a:tabLst>
              <a:defRPr/>
            </a:pPr>
            <a:r>
              <a:rPr lang="en-US" sz="3600" b="0" dirty="0">
                <a:solidFill>
                  <a:schemeClr val="tx2"/>
                </a:solidFill>
                <a:effectLst>
                  <a:outerShdw blurRad="38100" dist="38100" dir="2700000" algn="tl">
                    <a:srgbClr val="000000"/>
                  </a:outerShdw>
                </a:effectLst>
                <a:latin typeface="Trebuchet MS" pitchFamily="34" charset="0"/>
                <a:cs typeface="Times New Roman" pitchFamily="18" charset="0"/>
              </a:rPr>
              <a:t>•	Given the realities of our time, 	how will we live out Christ’s 	mission?</a:t>
            </a:r>
          </a:p>
          <a:p>
            <a:pPr>
              <a:spcBef>
                <a:spcPct val="50000"/>
              </a:spcBef>
              <a:tabLst>
                <a:tab pos="457200" algn="l"/>
              </a:tabLst>
              <a:defRPr/>
            </a:pPr>
            <a:r>
              <a:rPr lang="en-US" sz="3600" b="0" dirty="0">
                <a:solidFill>
                  <a:schemeClr val="tx2"/>
                </a:solidFill>
                <a:effectLst>
                  <a:outerShdw blurRad="38100" dist="38100" dir="2700000" algn="tl">
                    <a:srgbClr val="000000"/>
                  </a:outerShdw>
                </a:effectLst>
                <a:latin typeface="Trebuchet MS" pitchFamily="34" charset="0"/>
                <a:cs typeface="Times New Roman" pitchFamily="18" charset="0"/>
              </a:rPr>
              <a:t>•	How will we foster and maintain 	vibrant parish communities to 	serve the people of </a:t>
            </a:r>
            <a:r>
              <a:rPr lang="en-US" sz="3600" b="0" dirty="0" smtClean="0">
                <a:solidFill>
                  <a:schemeClr val="tx2"/>
                </a:solidFill>
                <a:effectLst>
                  <a:outerShdw blurRad="38100" dist="38100" dir="2700000" algn="tl">
                    <a:srgbClr val="000000"/>
                  </a:outerShdw>
                </a:effectLst>
                <a:latin typeface="Trebuchet MS" pitchFamily="34" charset="0"/>
                <a:cs typeface="Times New Roman" pitchFamily="18" charset="0"/>
              </a:rPr>
              <a:t>God, help  	them proclaim the Good News, and  	be the sal</a:t>
            </a:r>
            <a:r>
              <a:rPr lang="en-US" sz="3600" dirty="0" smtClean="0">
                <a:solidFill>
                  <a:schemeClr val="tx2"/>
                </a:solidFill>
                <a:effectLst>
                  <a:outerShdw blurRad="38100" dist="38100" dir="2700000" algn="tl">
                    <a:srgbClr val="000000"/>
                  </a:outerShdw>
                </a:effectLst>
                <a:latin typeface="Trebuchet MS" pitchFamily="34" charset="0"/>
                <a:cs typeface="Times New Roman" pitchFamily="18" charset="0"/>
              </a:rPr>
              <a:t>t of the earth and the 	light of the world</a:t>
            </a:r>
            <a:r>
              <a:rPr lang="en-US" sz="3600" b="0" dirty="0" smtClean="0">
                <a:solidFill>
                  <a:schemeClr val="tx2"/>
                </a:solidFill>
                <a:effectLst>
                  <a:outerShdw blurRad="38100" dist="38100" dir="2700000" algn="tl">
                    <a:srgbClr val="000000"/>
                  </a:outerShdw>
                </a:effectLst>
                <a:latin typeface="Trebuchet MS" pitchFamily="34" charset="0"/>
                <a:cs typeface="Times New Roman" pitchFamily="18" charset="0"/>
              </a:rPr>
              <a:t>? </a:t>
            </a:r>
            <a:endParaRPr lang="en-US" sz="3600" b="0" dirty="0">
              <a:solidFill>
                <a:schemeClr val="tx2"/>
              </a:solidFill>
              <a:effectLst>
                <a:outerShdw blurRad="38100" dist="38100" dir="2700000" algn="tl">
                  <a:srgbClr val="000000"/>
                </a:outerShdw>
              </a:effectLst>
              <a:latin typeface="Trebuchet MS"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404484"/>
                                        </p:tgtEl>
                                        <p:attrNameLst>
                                          <p:attrName>style.visibility</p:attrName>
                                        </p:attrNameLst>
                                      </p:cBhvr>
                                      <p:to>
                                        <p:strVal val="visible"/>
                                      </p:to>
                                    </p:set>
                                    <p:anim calcmode="lin" valueType="num">
                                      <p:cBhvr>
                                        <p:cTn id="7" dur="500" fill="hold"/>
                                        <p:tgtEl>
                                          <p:spTgt spid="404484"/>
                                        </p:tgtEl>
                                        <p:attrNameLst>
                                          <p:attrName>ppt_w</p:attrName>
                                        </p:attrNameLst>
                                      </p:cBhvr>
                                      <p:tavLst>
                                        <p:tav tm="0">
                                          <p:val>
                                            <p:strVal val="2/3*#ppt_w"/>
                                          </p:val>
                                        </p:tav>
                                        <p:tav tm="100000">
                                          <p:val>
                                            <p:strVal val="#ppt_w"/>
                                          </p:val>
                                        </p:tav>
                                      </p:tavLst>
                                    </p:anim>
                                    <p:anim calcmode="lin" valueType="num">
                                      <p:cBhvr>
                                        <p:cTn id="8" dur="500" fill="hold"/>
                                        <p:tgtEl>
                                          <p:spTgt spid="404484"/>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2000"/>
                                  </p:stCondLst>
                                  <p:childTnLst>
                                    <p:set>
                                      <p:cBhvr>
                                        <p:cTn id="11" dur="1" fill="hold">
                                          <p:stCondLst>
                                            <p:cond delay="0"/>
                                          </p:stCondLst>
                                        </p:cTn>
                                        <p:tgtEl>
                                          <p:spTgt spid="404487"/>
                                        </p:tgtEl>
                                        <p:attrNameLst>
                                          <p:attrName>style.visibility</p:attrName>
                                        </p:attrNameLst>
                                      </p:cBhvr>
                                      <p:to>
                                        <p:strVal val="visible"/>
                                      </p:to>
                                    </p:set>
                                    <p:anim calcmode="lin" valueType="num">
                                      <p:cBhvr>
                                        <p:cTn id="12" dur="500" fill="hold"/>
                                        <p:tgtEl>
                                          <p:spTgt spid="404487"/>
                                        </p:tgtEl>
                                        <p:attrNameLst>
                                          <p:attrName>ppt_w</p:attrName>
                                        </p:attrNameLst>
                                      </p:cBhvr>
                                      <p:tavLst>
                                        <p:tav tm="0">
                                          <p:val>
                                            <p:fltVal val="0"/>
                                          </p:val>
                                        </p:tav>
                                        <p:tav tm="100000">
                                          <p:val>
                                            <p:strVal val="#ppt_w"/>
                                          </p:val>
                                        </p:tav>
                                      </p:tavLst>
                                    </p:anim>
                                    <p:anim calcmode="lin" valueType="num">
                                      <p:cBhvr>
                                        <p:cTn id="13" dur="500" fill="hold"/>
                                        <p:tgtEl>
                                          <p:spTgt spid="4044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4" grpId="0" autoUpdateAnimBg="0"/>
      <p:bldP spid="40448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6" name="Text Box 6"/>
          <p:cNvSpPr txBox="1">
            <a:spLocks noChangeArrowheads="1"/>
          </p:cNvSpPr>
          <p:nvPr/>
        </p:nvSpPr>
        <p:spPr bwMode="auto">
          <a:xfrm>
            <a:off x="685800" y="990600"/>
            <a:ext cx="8229600" cy="4173538"/>
          </a:xfrm>
          <a:prstGeom prst="rect">
            <a:avLst/>
          </a:prstGeom>
          <a:noFill/>
          <a:ln w="9525">
            <a:noFill/>
            <a:miter lim="800000"/>
            <a:headEnd/>
            <a:tailEnd/>
          </a:ln>
          <a:effectLst/>
        </p:spPr>
        <p:txBody>
          <a:bodyPr>
            <a:spAutoFit/>
          </a:bodyPr>
          <a:lstStyle/>
          <a:p>
            <a:pPr algn="ctr">
              <a:spcBef>
                <a:spcPct val="50000"/>
              </a:spcBef>
              <a:defRPr/>
            </a:pPr>
            <a:r>
              <a:rPr lang="en-US" sz="2400" i="1">
                <a:solidFill>
                  <a:schemeClr val="tx2"/>
                </a:solidFill>
                <a:effectLst>
                  <a:outerShdw blurRad="38100" dist="38100" dir="2700000" algn="tl">
                    <a:srgbClr val="000000"/>
                  </a:outerShdw>
                </a:effectLst>
                <a:latin typeface="Trebuchet MS" pitchFamily="34" charset="0"/>
              </a:rPr>
              <a:t>Recognizing that the language of God is the experience that God writes into the times of our lives. We must read those signs of the times and ask:</a:t>
            </a:r>
          </a:p>
          <a:p>
            <a:pPr algn="ctr">
              <a:spcBef>
                <a:spcPct val="50000"/>
              </a:spcBef>
              <a:defRPr/>
            </a:pPr>
            <a:endParaRPr lang="en-US" sz="2400" i="1">
              <a:solidFill>
                <a:schemeClr val="tx2"/>
              </a:solidFill>
              <a:effectLst>
                <a:outerShdw blurRad="38100" dist="38100" dir="2700000" algn="tl">
                  <a:srgbClr val="000000"/>
                </a:outerShdw>
              </a:effectLst>
              <a:latin typeface="Trebuchet MS" pitchFamily="34" charset="0"/>
            </a:endParaRPr>
          </a:p>
          <a:p>
            <a:pPr algn="ctr">
              <a:spcBef>
                <a:spcPct val="50000"/>
              </a:spcBef>
              <a:defRPr/>
            </a:pPr>
            <a:r>
              <a:rPr lang="en-US" sz="4000" i="1">
                <a:solidFill>
                  <a:schemeClr val="tx2"/>
                </a:solidFill>
                <a:effectLst>
                  <a:outerShdw blurRad="38100" dist="38100" dir="2700000" algn="tl">
                    <a:srgbClr val="000000"/>
                  </a:outerShdw>
                </a:effectLst>
                <a:latin typeface="Trebuchet MS" pitchFamily="34" charset="0"/>
              </a:rPr>
              <a:t>What is God saying through these events?</a:t>
            </a:r>
          </a:p>
          <a:p>
            <a:pPr algn="ctr">
              <a:spcBef>
                <a:spcPct val="50000"/>
              </a:spcBef>
              <a:defRPr/>
            </a:pPr>
            <a:endParaRPr lang="en-US" sz="4000" i="1">
              <a:solidFill>
                <a:schemeClr val="tx2"/>
              </a:solidFill>
              <a:effectLst>
                <a:outerShdw blurRad="38100" dist="38100" dir="2700000" algn="tl">
                  <a:srgbClr val="000000"/>
                </a:outerShdw>
              </a:effectLst>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6000"/>
                                  </p:stCondLst>
                                  <p:childTnLst>
                                    <p:set>
                                      <p:cBhvr>
                                        <p:cTn id="6" dur="1" fill="hold">
                                          <p:stCondLst>
                                            <p:cond delay="0"/>
                                          </p:stCondLst>
                                        </p:cTn>
                                        <p:tgtEl>
                                          <p:spTgt spid="424966"/>
                                        </p:tgtEl>
                                        <p:attrNameLst>
                                          <p:attrName>style.visibility</p:attrName>
                                        </p:attrNameLst>
                                      </p:cBhvr>
                                      <p:to>
                                        <p:strVal val="visible"/>
                                      </p:to>
                                    </p:set>
                                    <p:animEffect transition="in" filter="slide(fromBottom)">
                                      <p:cBhvr>
                                        <p:cTn id="7" dur="500"/>
                                        <p:tgtEl>
                                          <p:spTgt spid="424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1143000" y="304800"/>
            <a:ext cx="7294563" cy="1143000"/>
          </a:xfrm>
        </p:spPr>
        <p:txBody>
          <a:bodyPr>
            <a:normAutofit fontScale="90000"/>
          </a:bodyPr>
          <a:lstStyle/>
          <a:p>
            <a:pPr algn="l" eaLnBrk="1" hangingPunct="1"/>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Some considerations…</a:t>
            </a:r>
          </a:p>
        </p:txBody>
      </p:sp>
      <p:sp>
        <p:nvSpPr>
          <p:cNvPr id="427011" name="Rectangle 3"/>
          <p:cNvSpPr>
            <a:spLocks noGrp="1" noChangeArrowheads="1"/>
          </p:cNvSpPr>
          <p:nvPr>
            <p:ph idx="1"/>
          </p:nvPr>
        </p:nvSpPr>
        <p:spPr>
          <a:xfrm>
            <a:off x="457200" y="1219200"/>
            <a:ext cx="8004175" cy="4094163"/>
          </a:xfrm>
        </p:spPr>
        <p:txBody>
          <a:bodyPr rtlCol="0">
            <a:normAutofit fontScale="92500" lnSpcReduction="20000"/>
          </a:bodyPr>
          <a:lstStyle/>
          <a:p>
            <a:pPr marL="952500" lvl="1" indent="-495300" eaLnBrk="1" fontAlgn="auto" hangingPunct="1">
              <a:lnSpc>
                <a:spcPct val="90000"/>
              </a:lnSpc>
              <a:spcAft>
                <a:spcPts val="0"/>
              </a:spcAft>
              <a:buNone/>
              <a:defRPr/>
            </a:pPr>
            <a:endParaRPr lang="en-US" sz="2200" dirty="0" smtClean="0">
              <a:solidFill>
                <a:schemeClr val="tx2"/>
              </a:solidFill>
              <a:effectLst>
                <a:outerShdw blurRad="38100" dist="38100" dir="2700000" algn="tl">
                  <a:srgbClr val="000000"/>
                </a:outerShdw>
              </a:effectLst>
              <a:latin typeface="Trebuchet MS" pitchFamily="34" charset="0"/>
            </a:endParaRPr>
          </a:p>
          <a:p>
            <a:pPr marL="952500" lvl="1" indent="-495300" eaLnBrk="1" fontAlgn="auto" hangingPunct="1">
              <a:lnSpc>
                <a:spcPct val="90000"/>
              </a:lnSpc>
              <a:spcAft>
                <a:spcPts val="0"/>
              </a:spcAft>
              <a:buNone/>
              <a:defRPr/>
            </a:pPr>
            <a:r>
              <a:rPr lang="en-US" sz="2200" dirty="0" smtClean="0">
                <a:solidFill>
                  <a:schemeClr val="tx2"/>
                </a:solidFill>
                <a:effectLst>
                  <a:outerShdw blurRad="38100" dist="38100" dir="2700000" algn="tl">
                    <a:srgbClr val="000000"/>
                  </a:outerShdw>
                </a:effectLst>
                <a:latin typeface="Trebuchet MS" pitchFamily="34" charset="0"/>
              </a:rPr>
              <a:t>1.	Even if our seminaries and convents were filled, and we had enough priests and religious to staff every parish and more, we must engage in this process.</a:t>
            </a:r>
          </a:p>
          <a:p>
            <a:pPr marL="571500" indent="-571500" eaLnBrk="1" fontAlgn="auto" hangingPunct="1">
              <a:lnSpc>
                <a:spcPct val="90000"/>
              </a:lnSpc>
              <a:spcAft>
                <a:spcPts val="0"/>
              </a:spcAft>
              <a:buFontTx/>
              <a:buAutoNum type="arabicPeriod"/>
              <a:defRPr/>
            </a:pPr>
            <a:endParaRPr lang="en-US" sz="2600" dirty="0" smtClean="0">
              <a:solidFill>
                <a:schemeClr val="tx2"/>
              </a:solidFill>
              <a:effectLst>
                <a:outerShdw blurRad="38100" dist="38100" dir="2700000" algn="tl">
                  <a:srgbClr val="000000"/>
                </a:outerShdw>
              </a:effectLst>
              <a:latin typeface="Trebuchet MS" pitchFamily="34" charset="0"/>
            </a:endParaRPr>
          </a:p>
          <a:p>
            <a:pPr marL="1371600" lvl="2" indent="-457200" eaLnBrk="1" fontAlgn="auto" hangingPunct="1">
              <a:lnSpc>
                <a:spcPct val="90000"/>
              </a:lnSpc>
              <a:spcAft>
                <a:spcPts val="0"/>
              </a:spcAft>
              <a:defRPr/>
            </a:pPr>
            <a:r>
              <a:rPr lang="en-US" sz="2000" dirty="0" smtClean="0">
                <a:solidFill>
                  <a:schemeClr val="tx2"/>
                </a:solidFill>
                <a:effectLst>
                  <a:outerShdw blurRad="38100" dist="38100" dir="2700000" algn="tl">
                    <a:srgbClr val="000000"/>
                  </a:outerShdw>
                </a:effectLst>
                <a:latin typeface="Trebuchet MS" pitchFamily="34" charset="0"/>
              </a:rPr>
              <a:t>Through our baptism, we must each take a more active role in the mission and ministry of Christ, in the world and in the Church, if we dare call ourselves faithful disciples and stewards.</a:t>
            </a:r>
          </a:p>
          <a:p>
            <a:pPr marL="952500" lvl="1" indent="-495300" eaLnBrk="1" fontAlgn="auto" hangingPunct="1">
              <a:lnSpc>
                <a:spcPct val="90000"/>
              </a:lnSpc>
              <a:spcAft>
                <a:spcPts val="0"/>
              </a:spcAft>
              <a:buClr>
                <a:schemeClr val="tx2"/>
              </a:buClr>
              <a:buFontTx/>
              <a:buNone/>
              <a:defRPr/>
            </a:pPr>
            <a:endParaRPr lang="en-US" sz="2200" dirty="0" smtClean="0">
              <a:solidFill>
                <a:schemeClr val="tx2"/>
              </a:solidFill>
              <a:effectLst>
                <a:outerShdw blurRad="38100" dist="38100" dir="2700000" algn="tl">
                  <a:srgbClr val="000000"/>
                </a:outerShdw>
              </a:effectLst>
              <a:latin typeface="Trebuchet MS" pitchFamily="34" charset="0"/>
            </a:endParaRPr>
          </a:p>
          <a:p>
            <a:pPr marL="571500" indent="-571500" eaLnBrk="1" fontAlgn="auto" hangingPunct="1">
              <a:lnSpc>
                <a:spcPct val="90000"/>
              </a:lnSpc>
              <a:spcAft>
                <a:spcPts val="0"/>
              </a:spcAft>
              <a:buFontTx/>
              <a:buNone/>
              <a:defRPr/>
            </a:pPr>
            <a:r>
              <a:rPr lang="en-US" sz="2200" dirty="0" smtClean="0">
                <a:solidFill>
                  <a:schemeClr val="tx2"/>
                </a:solidFill>
                <a:effectLst>
                  <a:outerShdw blurRad="38100" dist="38100" dir="2700000" algn="tl">
                    <a:srgbClr val="000000"/>
                  </a:outerShdw>
                </a:effectLst>
                <a:latin typeface="Trebuchet MS" pitchFamily="34" charset="0"/>
              </a:rPr>
              <a:t>	2.	Our current structures – our current way of doing 	Church – must continue to change as we grow.</a:t>
            </a:r>
          </a:p>
          <a:p>
            <a:pPr marL="571500" indent="-571500" eaLnBrk="1" fontAlgn="auto" hangingPunct="1">
              <a:lnSpc>
                <a:spcPct val="90000"/>
              </a:lnSpc>
              <a:spcAft>
                <a:spcPts val="0"/>
              </a:spcAft>
              <a:buFontTx/>
              <a:buNone/>
              <a:defRPr/>
            </a:pPr>
            <a:endParaRPr lang="en-US" sz="2200" dirty="0" smtClean="0">
              <a:solidFill>
                <a:schemeClr val="tx2"/>
              </a:solidFill>
              <a:effectLst>
                <a:outerShdw blurRad="38100" dist="38100" dir="2700000" algn="tl">
                  <a:srgbClr val="000000"/>
                </a:outerShdw>
              </a:effectLst>
              <a:latin typeface="Trebuchet MS" pitchFamily="34" charset="0"/>
            </a:endParaRPr>
          </a:p>
          <a:p>
            <a:pPr marL="1371600" lvl="2" indent="-457200" eaLnBrk="1" fontAlgn="auto" hangingPunct="1">
              <a:lnSpc>
                <a:spcPct val="90000"/>
              </a:lnSpc>
              <a:spcAft>
                <a:spcPts val="0"/>
              </a:spcAft>
              <a:defRPr/>
            </a:pPr>
            <a:r>
              <a:rPr lang="en-US" sz="2000" dirty="0" smtClean="0">
                <a:solidFill>
                  <a:schemeClr val="tx2"/>
                </a:solidFill>
                <a:effectLst>
                  <a:outerShdw blurRad="38100" dist="38100" dir="2700000" algn="tl">
                    <a:srgbClr val="000000"/>
                  </a:outerShdw>
                </a:effectLst>
                <a:latin typeface="Trebuchet MS" pitchFamily="34" charset="0"/>
              </a:rPr>
              <a:t>Priests and lay ministers are already “feeling the pinch” (I.e. increased workload/stress levels). What will be the case as more and more people look to us for service?</a:t>
            </a:r>
          </a:p>
          <a:p>
            <a:pPr marL="952500" lvl="1" indent="-495300" eaLnBrk="1" fontAlgn="auto" hangingPunct="1">
              <a:lnSpc>
                <a:spcPct val="90000"/>
              </a:lnSpc>
              <a:spcAft>
                <a:spcPts val="0"/>
              </a:spcAft>
              <a:buClr>
                <a:schemeClr val="tx2"/>
              </a:buClr>
              <a:buFontTx/>
              <a:buAutoNum type="alphaLcPeriod"/>
              <a:defRPr/>
            </a:pPr>
            <a:endParaRPr lang="en-US" sz="2200" dirty="0" smtClean="0">
              <a:solidFill>
                <a:schemeClr val="tx2"/>
              </a:solidFill>
              <a:effectLst>
                <a:outerShdw blurRad="38100" dist="38100" dir="2700000" algn="tl">
                  <a:srgbClr val="000000"/>
                </a:outerShdw>
              </a:effectLst>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7010"/>
                                        </p:tgtEl>
                                        <p:attrNameLst>
                                          <p:attrName>style.visibility</p:attrName>
                                        </p:attrNameLst>
                                      </p:cBhvr>
                                      <p:to>
                                        <p:strVal val="visible"/>
                                      </p:to>
                                    </p:set>
                                    <p:anim calcmode="lin" valueType="num">
                                      <p:cBhvr additive="base">
                                        <p:cTn id="7" dur="500" fill="hold"/>
                                        <p:tgtEl>
                                          <p:spTgt spid="427010"/>
                                        </p:tgtEl>
                                        <p:attrNameLst>
                                          <p:attrName>ppt_x</p:attrName>
                                        </p:attrNameLst>
                                      </p:cBhvr>
                                      <p:tavLst>
                                        <p:tav tm="0">
                                          <p:val>
                                            <p:strVal val="#ppt_x"/>
                                          </p:val>
                                        </p:tav>
                                        <p:tav tm="100000">
                                          <p:val>
                                            <p:strVal val="#ppt_x"/>
                                          </p:val>
                                        </p:tav>
                                      </p:tavLst>
                                    </p:anim>
                                    <p:anim calcmode="lin" valueType="num">
                                      <p:cBhvr additive="base">
                                        <p:cTn id="8" dur="500" fill="hold"/>
                                        <p:tgtEl>
                                          <p:spTgt spid="4270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4" fill="hold" grpId="0" nodeType="afterEffect">
                                  <p:stCondLst>
                                    <p:cond delay="1000"/>
                                  </p:stCondLst>
                                  <p:childTnLst>
                                    <p:set>
                                      <p:cBhvr>
                                        <p:cTn id="11" dur="1" fill="hold">
                                          <p:stCondLst>
                                            <p:cond delay="0"/>
                                          </p:stCondLst>
                                        </p:cTn>
                                        <p:tgtEl>
                                          <p:spTgt spid="427011">
                                            <p:txEl>
                                              <p:pRg st="1" end="1"/>
                                            </p:txEl>
                                          </p:spTgt>
                                        </p:tgtEl>
                                        <p:attrNameLst>
                                          <p:attrName>style.visibility</p:attrName>
                                        </p:attrNameLst>
                                      </p:cBhvr>
                                      <p:to>
                                        <p:strVal val="visible"/>
                                      </p:to>
                                    </p:set>
                                    <p:anim calcmode="lin" valueType="num">
                                      <p:cBhvr>
                                        <p:cTn id="12" dur="500" fill="hold"/>
                                        <p:tgtEl>
                                          <p:spTgt spid="427011">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427011">
                                            <p:txEl>
                                              <p:pRg st="1" end="1"/>
                                            </p:txEl>
                                          </p:spTgt>
                                        </p:tgtEl>
                                        <p:attrNameLst>
                                          <p:attrName>ppt_y</p:attrName>
                                        </p:attrNameLst>
                                      </p:cBhvr>
                                      <p:tavLst>
                                        <p:tav tm="0">
                                          <p:val>
                                            <p:strVal val="#ppt_y+#ppt_h/2"/>
                                          </p:val>
                                        </p:tav>
                                        <p:tav tm="100000">
                                          <p:val>
                                            <p:strVal val="#ppt_y"/>
                                          </p:val>
                                        </p:tav>
                                      </p:tavLst>
                                    </p:anim>
                                    <p:anim calcmode="lin" valueType="num">
                                      <p:cBhvr>
                                        <p:cTn id="14" dur="500" fill="hold"/>
                                        <p:tgtEl>
                                          <p:spTgt spid="427011">
                                            <p:txEl>
                                              <p:pRg st="1" end="1"/>
                                            </p:txEl>
                                          </p:spTgt>
                                        </p:tgtEl>
                                        <p:attrNameLst>
                                          <p:attrName>ppt_w</p:attrName>
                                        </p:attrNameLst>
                                      </p:cBhvr>
                                      <p:tavLst>
                                        <p:tav tm="0">
                                          <p:val>
                                            <p:strVal val="#ppt_w"/>
                                          </p:val>
                                        </p:tav>
                                        <p:tav tm="100000">
                                          <p:val>
                                            <p:strVal val="#ppt_w"/>
                                          </p:val>
                                        </p:tav>
                                      </p:tavLst>
                                    </p:anim>
                                    <p:anim calcmode="lin" valueType="num">
                                      <p:cBhvr>
                                        <p:cTn id="15" dur="500" fill="hold"/>
                                        <p:tgtEl>
                                          <p:spTgt spid="427011">
                                            <p:txEl>
                                              <p:pRg st="1" end="1"/>
                                            </p:txEl>
                                          </p:spTgt>
                                        </p:tgtEl>
                                        <p:attrNameLst>
                                          <p:attrName>ppt_h</p:attrName>
                                        </p:attrNameLst>
                                      </p:cBhvr>
                                      <p:tavLst>
                                        <p:tav tm="0">
                                          <p:val>
                                            <p:fltVal val="0"/>
                                          </p:val>
                                        </p:tav>
                                        <p:tav tm="100000">
                                          <p:val>
                                            <p:strVal val="#ppt_h"/>
                                          </p:val>
                                        </p:tav>
                                      </p:tavLst>
                                    </p:anim>
                                  </p:childTnLst>
                                </p:cTn>
                              </p:par>
                              <p:par>
                                <p:cTn id="16" presetID="17" presetClass="entr" presetSubtype="4" fill="hold" grpId="0" nodeType="withEffect">
                                  <p:stCondLst>
                                    <p:cond delay="1000"/>
                                  </p:stCondLst>
                                  <p:childTnLst>
                                    <p:set>
                                      <p:cBhvr>
                                        <p:cTn id="17" dur="1" fill="hold">
                                          <p:stCondLst>
                                            <p:cond delay="0"/>
                                          </p:stCondLst>
                                        </p:cTn>
                                        <p:tgtEl>
                                          <p:spTgt spid="427011">
                                            <p:txEl>
                                              <p:pRg st="3" end="3"/>
                                            </p:txEl>
                                          </p:spTgt>
                                        </p:tgtEl>
                                        <p:attrNameLst>
                                          <p:attrName>style.visibility</p:attrName>
                                        </p:attrNameLst>
                                      </p:cBhvr>
                                      <p:to>
                                        <p:strVal val="visible"/>
                                      </p:to>
                                    </p:set>
                                    <p:anim calcmode="lin" valueType="num">
                                      <p:cBhvr>
                                        <p:cTn id="18" dur="500" fill="hold"/>
                                        <p:tgtEl>
                                          <p:spTgt spid="427011">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427011">
                                            <p:txEl>
                                              <p:pRg st="3" end="3"/>
                                            </p:txEl>
                                          </p:spTgt>
                                        </p:tgtEl>
                                        <p:attrNameLst>
                                          <p:attrName>ppt_y</p:attrName>
                                        </p:attrNameLst>
                                      </p:cBhvr>
                                      <p:tavLst>
                                        <p:tav tm="0">
                                          <p:val>
                                            <p:strVal val="#ppt_y+#ppt_h/2"/>
                                          </p:val>
                                        </p:tav>
                                        <p:tav tm="100000">
                                          <p:val>
                                            <p:strVal val="#ppt_y"/>
                                          </p:val>
                                        </p:tav>
                                      </p:tavLst>
                                    </p:anim>
                                    <p:anim calcmode="lin" valueType="num">
                                      <p:cBhvr>
                                        <p:cTn id="20" dur="500" fill="hold"/>
                                        <p:tgtEl>
                                          <p:spTgt spid="427011">
                                            <p:txEl>
                                              <p:pRg st="3" end="3"/>
                                            </p:txEl>
                                          </p:spTgt>
                                        </p:tgtEl>
                                        <p:attrNameLst>
                                          <p:attrName>ppt_w</p:attrName>
                                        </p:attrNameLst>
                                      </p:cBhvr>
                                      <p:tavLst>
                                        <p:tav tm="0">
                                          <p:val>
                                            <p:strVal val="#ppt_w"/>
                                          </p:val>
                                        </p:tav>
                                        <p:tav tm="100000">
                                          <p:val>
                                            <p:strVal val="#ppt_w"/>
                                          </p:val>
                                        </p:tav>
                                      </p:tavLst>
                                    </p:anim>
                                    <p:anim calcmode="lin" valueType="num">
                                      <p:cBhvr>
                                        <p:cTn id="21" dur="500" fill="hold"/>
                                        <p:tgtEl>
                                          <p:spTgt spid="427011">
                                            <p:txEl>
                                              <p:pRg st="3" end="3"/>
                                            </p:txEl>
                                          </p:spTgt>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7" presetClass="entr" presetSubtype="4" fill="hold" grpId="0" nodeType="afterEffect">
                                  <p:stCondLst>
                                    <p:cond delay="1000"/>
                                  </p:stCondLst>
                                  <p:childTnLst>
                                    <p:set>
                                      <p:cBhvr>
                                        <p:cTn id="24" dur="1" fill="hold">
                                          <p:stCondLst>
                                            <p:cond delay="0"/>
                                          </p:stCondLst>
                                        </p:cTn>
                                        <p:tgtEl>
                                          <p:spTgt spid="427011">
                                            <p:txEl>
                                              <p:pRg st="5" end="5"/>
                                            </p:txEl>
                                          </p:spTgt>
                                        </p:tgtEl>
                                        <p:attrNameLst>
                                          <p:attrName>style.visibility</p:attrName>
                                        </p:attrNameLst>
                                      </p:cBhvr>
                                      <p:to>
                                        <p:strVal val="visible"/>
                                      </p:to>
                                    </p:set>
                                    <p:anim calcmode="lin" valueType="num">
                                      <p:cBhvr>
                                        <p:cTn id="25" dur="500" fill="hold"/>
                                        <p:tgtEl>
                                          <p:spTgt spid="427011">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427011">
                                            <p:txEl>
                                              <p:pRg st="5" end="5"/>
                                            </p:txEl>
                                          </p:spTgt>
                                        </p:tgtEl>
                                        <p:attrNameLst>
                                          <p:attrName>ppt_y</p:attrName>
                                        </p:attrNameLst>
                                      </p:cBhvr>
                                      <p:tavLst>
                                        <p:tav tm="0">
                                          <p:val>
                                            <p:strVal val="#ppt_y+#ppt_h/2"/>
                                          </p:val>
                                        </p:tav>
                                        <p:tav tm="100000">
                                          <p:val>
                                            <p:strVal val="#ppt_y"/>
                                          </p:val>
                                        </p:tav>
                                      </p:tavLst>
                                    </p:anim>
                                    <p:anim calcmode="lin" valueType="num">
                                      <p:cBhvr>
                                        <p:cTn id="27" dur="500" fill="hold"/>
                                        <p:tgtEl>
                                          <p:spTgt spid="427011">
                                            <p:txEl>
                                              <p:pRg st="5" end="5"/>
                                            </p:txEl>
                                          </p:spTgt>
                                        </p:tgtEl>
                                        <p:attrNameLst>
                                          <p:attrName>ppt_w</p:attrName>
                                        </p:attrNameLst>
                                      </p:cBhvr>
                                      <p:tavLst>
                                        <p:tav tm="0">
                                          <p:val>
                                            <p:strVal val="#ppt_w"/>
                                          </p:val>
                                        </p:tav>
                                        <p:tav tm="100000">
                                          <p:val>
                                            <p:strVal val="#ppt_w"/>
                                          </p:val>
                                        </p:tav>
                                      </p:tavLst>
                                    </p:anim>
                                    <p:anim calcmode="lin" valueType="num">
                                      <p:cBhvr>
                                        <p:cTn id="28" dur="500" fill="hold"/>
                                        <p:tgtEl>
                                          <p:spTgt spid="427011">
                                            <p:txEl>
                                              <p:pRg st="5" end="5"/>
                                            </p:txEl>
                                          </p:spTgt>
                                        </p:tgtEl>
                                        <p:attrNameLst>
                                          <p:attrName>ppt_h</p:attrName>
                                        </p:attrNameLst>
                                      </p:cBhvr>
                                      <p:tavLst>
                                        <p:tav tm="0">
                                          <p:val>
                                            <p:fltVal val="0"/>
                                          </p:val>
                                        </p:tav>
                                        <p:tav tm="100000">
                                          <p:val>
                                            <p:strVal val="#ppt_h"/>
                                          </p:val>
                                        </p:tav>
                                      </p:tavLst>
                                    </p:anim>
                                  </p:childTnLst>
                                </p:cTn>
                              </p:par>
                              <p:par>
                                <p:cTn id="29" presetID="17" presetClass="entr" presetSubtype="4" fill="hold" grpId="0" nodeType="withEffect">
                                  <p:stCondLst>
                                    <p:cond delay="1000"/>
                                  </p:stCondLst>
                                  <p:childTnLst>
                                    <p:set>
                                      <p:cBhvr>
                                        <p:cTn id="30" dur="1" fill="hold">
                                          <p:stCondLst>
                                            <p:cond delay="0"/>
                                          </p:stCondLst>
                                        </p:cTn>
                                        <p:tgtEl>
                                          <p:spTgt spid="427011">
                                            <p:txEl>
                                              <p:pRg st="7" end="7"/>
                                            </p:txEl>
                                          </p:spTgt>
                                        </p:tgtEl>
                                        <p:attrNameLst>
                                          <p:attrName>style.visibility</p:attrName>
                                        </p:attrNameLst>
                                      </p:cBhvr>
                                      <p:to>
                                        <p:strVal val="visible"/>
                                      </p:to>
                                    </p:set>
                                    <p:anim calcmode="lin" valueType="num">
                                      <p:cBhvr>
                                        <p:cTn id="31" dur="500" fill="hold"/>
                                        <p:tgtEl>
                                          <p:spTgt spid="427011">
                                            <p:txEl>
                                              <p:pRg st="7" end="7"/>
                                            </p:txEl>
                                          </p:spTgt>
                                        </p:tgtEl>
                                        <p:attrNameLst>
                                          <p:attrName>ppt_x</p:attrName>
                                        </p:attrNameLst>
                                      </p:cBhvr>
                                      <p:tavLst>
                                        <p:tav tm="0">
                                          <p:val>
                                            <p:strVal val="#ppt_x"/>
                                          </p:val>
                                        </p:tav>
                                        <p:tav tm="100000">
                                          <p:val>
                                            <p:strVal val="#ppt_x"/>
                                          </p:val>
                                        </p:tav>
                                      </p:tavLst>
                                    </p:anim>
                                    <p:anim calcmode="lin" valueType="num">
                                      <p:cBhvr>
                                        <p:cTn id="32" dur="500" fill="hold"/>
                                        <p:tgtEl>
                                          <p:spTgt spid="427011">
                                            <p:txEl>
                                              <p:pRg st="7" end="7"/>
                                            </p:txEl>
                                          </p:spTgt>
                                        </p:tgtEl>
                                        <p:attrNameLst>
                                          <p:attrName>ppt_y</p:attrName>
                                        </p:attrNameLst>
                                      </p:cBhvr>
                                      <p:tavLst>
                                        <p:tav tm="0">
                                          <p:val>
                                            <p:strVal val="#ppt_y+#ppt_h/2"/>
                                          </p:val>
                                        </p:tav>
                                        <p:tav tm="100000">
                                          <p:val>
                                            <p:strVal val="#ppt_y"/>
                                          </p:val>
                                        </p:tav>
                                      </p:tavLst>
                                    </p:anim>
                                    <p:anim calcmode="lin" valueType="num">
                                      <p:cBhvr>
                                        <p:cTn id="33" dur="500" fill="hold"/>
                                        <p:tgtEl>
                                          <p:spTgt spid="427011">
                                            <p:txEl>
                                              <p:pRg st="7" end="7"/>
                                            </p:txEl>
                                          </p:spTgt>
                                        </p:tgtEl>
                                        <p:attrNameLst>
                                          <p:attrName>ppt_w</p:attrName>
                                        </p:attrNameLst>
                                      </p:cBhvr>
                                      <p:tavLst>
                                        <p:tav tm="0">
                                          <p:val>
                                            <p:strVal val="#ppt_w"/>
                                          </p:val>
                                        </p:tav>
                                        <p:tav tm="100000">
                                          <p:val>
                                            <p:strVal val="#ppt_w"/>
                                          </p:val>
                                        </p:tav>
                                      </p:tavLst>
                                    </p:anim>
                                    <p:anim calcmode="lin" valueType="num">
                                      <p:cBhvr>
                                        <p:cTn id="34" dur="500" fill="hold"/>
                                        <p:tgtEl>
                                          <p:spTgt spid="42701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autoUpdateAnimBg="0"/>
      <p:bldP spid="427011" grpId="0" build="p" autoUpdateAnimBg="0" advAuto="100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6" name="Rectangle 4"/>
          <p:cNvSpPr>
            <a:spLocks noGrp="1" noChangeArrowheads="1"/>
          </p:cNvSpPr>
          <p:nvPr>
            <p:ph idx="1"/>
          </p:nvPr>
        </p:nvSpPr>
        <p:spPr>
          <a:xfrm>
            <a:off x="838200" y="457200"/>
            <a:ext cx="7543800" cy="5791200"/>
          </a:xfrm>
        </p:spPr>
        <p:txBody>
          <a:bodyPr rtlCol="0">
            <a:normAutofit/>
          </a:bodyPr>
          <a:lstStyle/>
          <a:p>
            <a:pPr marL="457200" lvl="1" indent="-342900" eaLnBrk="1" fontAlgn="auto" hangingPunct="1">
              <a:lnSpc>
                <a:spcPct val="80000"/>
              </a:lnSpc>
              <a:spcAft>
                <a:spcPts val="0"/>
              </a:spcAft>
              <a:buFontTx/>
              <a:buNone/>
              <a:tabLst>
                <a:tab pos="914400" algn="l"/>
                <a:tab pos="1257300" algn="l"/>
              </a:tabLst>
              <a:defRPr/>
            </a:pPr>
            <a:endParaRPr lang="en-US" sz="2200" dirty="0" smtClean="0">
              <a:solidFill>
                <a:schemeClr val="tx2"/>
              </a:solidFill>
              <a:effectLst>
                <a:outerShdw blurRad="38100" dist="38100" dir="2700000" algn="tl">
                  <a:srgbClr val="000000"/>
                </a:outerShdw>
              </a:effectLst>
              <a:latin typeface="Trebuchet MS" pitchFamily="34" charset="0"/>
            </a:endParaRPr>
          </a:p>
          <a:p>
            <a:pPr marL="457200" lvl="1" indent="-342900" eaLnBrk="1" fontAlgn="auto" hangingPunct="1">
              <a:lnSpc>
                <a:spcPct val="80000"/>
              </a:lnSpc>
              <a:spcAft>
                <a:spcPts val="0"/>
              </a:spcAft>
              <a:buFontTx/>
              <a:buNone/>
              <a:tabLst>
                <a:tab pos="914400" algn="l"/>
                <a:tab pos="1257300" algn="l"/>
              </a:tabLst>
              <a:defRPr/>
            </a:pPr>
            <a:r>
              <a:rPr lang="en-US" sz="2200" dirty="0" smtClean="0">
                <a:solidFill>
                  <a:schemeClr val="tx2"/>
                </a:solidFill>
                <a:effectLst>
                  <a:outerShdw blurRad="38100" dist="38100" dir="2700000" algn="tl">
                    <a:srgbClr val="000000"/>
                  </a:outerShdw>
                </a:effectLst>
                <a:latin typeface="Trebuchet MS" pitchFamily="34" charset="0"/>
              </a:rPr>
              <a:t>3.	Working out of the parameters that the Church has established, we need to be creative with our resources.</a:t>
            </a:r>
          </a:p>
          <a:p>
            <a:pPr marL="0" indent="0">
              <a:lnSpc>
                <a:spcPct val="80000"/>
              </a:lnSpc>
              <a:buNone/>
              <a:tabLst>
                <a:tab pos="914400" algn="l"/>
                <a:tab pos="1257300" algn="l"/>
              </a:tabLst>
              <a:defRPr/>
            </a:pPr>
            <a:endParaRPr lang="en-US" sz="2200" dirty="0" smtClean="0">
              <a:solidFill>
                <a:schemeClr val="tx2"/>
              </a:solidFill>
              <a:effectLst>
                <a:outerShdw blurRad="38100" dist="38100" dir="2700000" algn="tl">
                  <a:srgbClr val="000000"/>
                </a:outerShdw>
              </a:effectLst>
              <a:latin typeface="Trebuchet MS" pitchFamily="34" charset="0"/>
            </a:endParaRPr>
          </a:p>
          <a:p>
            <a:pPr marL="0" indent="0">
              <a:lnSpc>
                <a:spcPct val="80000"/>
              </a:lnSpc>
              <a:buFont typeface="Courier New" pitchFamily="49" charset="0"/>
              <a:buChar char="o"/>
              <a:tabLst>
                <a:tab pos="914400" algn="l"/>
                <a:tab pos="1257300" algn="l"/>
              </a:tabLst>
              <a:defRPr/>
            </a:pPr>
            <a:r>
              <a:rPr lang="en-US" sz="2200" dirty="0" smtClean="0">
                <a:solidFill>
                  <a:schemeClr val="tx2"/>
                </a:solidFill>
                <a:effectLst>
                  <a:outerShdw blurRad="38100" dist="38100" dir="2700000" algn="tl">
                    <a:srgbClr val="000000"/>
                  </a:outerShdw>
                </a:effectLst>
                <a:latin typeface="Trebuchet MS" pitchFamily="34" charset="0"/>
              </a:rPr>
              <a:t>	How do we wisely use the </a:t>
            </a:r>
            <a:r>
              <a:rPr lang="en-US" sz="2200" dirty="0" err="1" smtClean="0">
                <a:solidFill>
                  <a:schemeClr val="tx2"/>
                </a:solidFill>
                <a:effectLst>
                  <a:outerShdw blurRad="38100" dist="38100" dir="2700000" algn="tl">
                    <a:srgbClr val="000000"/>
                  </a:outerShdw>
                </a:effectLst>
                <a:latin typeface="Trebuchet MS" pitchFamily="34" charset="0"/>
              </a:rPr>
              <a:t>charisms</a:t>
            </a:r>
            <a:r>
              <a:rPr lang="en-US" sz="2200" dirty="0" smtClean="0">
                <a:solidFill>
                  <a:schemeClr val="tx2"/>
                </a:solidFill>
                <a:effectLst>
                  <a:outerShdw blurRad="38100" dist="38100" dir="2700000" algn="tl">
                    <a:srgbClr val="000000"/>
                  </a:outerShdw>
                </a:effectLst>
                <a:latin typeface="Trebuchet MS" pitchFamily="34" charset="0"/>
              </a:rPr>
              <a:t> of all the 	People  of  God?</a:t>
            </a:r>
          </a:p>
          <a:p>
            <a:pPr marL="0" indent="0" eaLnBrk="1" fontAlgn="auto" hangingPunct="1">
              <a:lnSpc>
                <a:spcPct val="80000"/>
              </a:lnSpc>
              <a:spcAft>
                <a:spcPts val="0"/>
              </a:spcAft>
              <a:buFont typeface="Courier New" pitchFamily="49" charset="0"/>
              <a:buChar char="o"/>
              <a:tabLst>
                <a:tab pos="914400" algn="l"/>
                <a:tab pos="1257300" algn="l"/>
              </a:tabLst>
              <a:defRPr/>
            </a:pPr>
            <a:r>
              <a:rPr lang="en-US" sz="2200" dirty="0" smtClean="0">
                <a:solidFill>
                  <a:schemeClr val="tx2"/>
                </a:solidFill>
                <a:effectLst>
                  <a:outerShdw blurRad="38100" dist="38100" dir="2700000" algn="tl">
                    <a:srgbClr val="000000"/>
                  </a:outerShdw>
                </a:effectLst>
                <a:latin typeface="Trebuchet MS" pitchFamily="34" charset="0"/>
              </a:rPr>
              <a:t>	What are we doing well?</a:t>
            </a:r>
            <a:endParaRPr lang="en-US" sz="1600" dirty="0" smtClean="0">
              <a:solidFill>
                <a:schemeClr val="tx2"/>
              </a:solidFill>
              <a:effectLst>
                <a:outerShdw blurRad="38100" dist="38100" dir="2700000" algn="tl">
                  <a:srgbClr val="000000"/>
                </a:outerShdw>
              </a:effectLst>
              <a:latin typeface="Trebuchet MS" pitchFamily="34" charset="0"/>
            </a:endParaRPr>
          </a:p>
          <a:p>
            <a:pPr marL="0" indent="0" eaLnBrk="1" fontAlgn="auto" hangingPunct="1">
              <a:lnSpc>
                <a:spcPct val="80000"/>
              </a:lnSpc>
              <a:spcAft>
                <a:spcPts val="0"/>
              </a:spcAft>
              <a:buFont typeface="Courier New" pitchFamily="49" charset="0"/>
              <a:buChar char="o"/>
              <a:tabLst>
                <a:tab pos="914400" algn="l"/>
                <a:tab pos="1257300" algn="l"/>
              </a:tabLst>
              <a:defRPr/>
            </a:pPr>
            <a:r>
              <a:rPr lang="en-US" sz="2200" dirty="0" smtClean="0">
                <a:solidFill>
                  <a:schemeClr val="tx2"/>
                </a:solidFill>
                <a:effectLst>
                  <a:outerShdw blurRad="38100" dist="38100" dir="2700000" algn="tl">
                    <a:srgbClr val="000000"/>
                  </a:outerShdw>
                </a:effectLst>
                <a:latin typeface="Trebuchet MS" pitchFamily="34" charset="0"/>
              </a:rPr>
              <a:t>	What is it that we can share?</a:t>
            </a:r>
          </a:p>
          <a:p>
            <a:pPr marL="0" indent="0" eaLnBrk="1" fontAlgn="auto" hangingPunct="1">
              <a:lnSpc>
                <a:spcPct val="80000"/>
              </a:lnSpc>
              <a:spcAft>
                <a:spcPts val="0"/>
              </a:spcAft>
              <a:buFont typeface="Courier New" pitchFamily="49" charset="0"/>
              <a:buChar char="o"/>
              <a:tabLst>
                <a:tab pos="914400" algn="l"/>
                <a:tab pos="1257300" algn="l"/>
              </a:tabLst>
              <a:defRPr/>
            </a:pPr>
            <a:r>
              <a:rPr lang="en-US" sz="2200" dirty="0" smtClean="0">
                <a:solidFill>
                  <a:schemeClr val="tx2"/>
                </a:solidFill>
                <a:effectLst>
                  <a:outerShdw blurRad="38100" dist="38100" dir="2700000" algn="tl">
                    <a:srgbClr val="000000"/>
                  </a:outerShdw>
                </a:effectLst>
                <a:latin typeface="Trebuchet MS" pitchFamily="34" charset="0"/>
              </a:rPr>
              <a:t>	What is yet to be done?</a:t>
            </a:r>
            <a:endParaRPr lang="en-US" sz="2000" dirty="0" smtClean="0">
              <a:solidFill>
                <a:schemeClr val="tx2"/>
              </a:solidFill>
              <a:effectLst>
                <a:outerShdw blurRad="38100" dist="38100" dir="2700000" algn="tl">
                  <a:srgbClr val="000000"/>
                </a:outerShdw>
              </a:effectLst>
              <a:latin typeface="Trebuchet MS" pitchFamily="34" charset="0"/>
            </a:endParaRPr>
          </a:p>
          <a:p>
            <a:pPr marL="0" indent="0" eaLnBrk="1" fontAlgn="auto" hangingPunct="1">
              <a:lnSpc>
                <a:spcPct val="80000"/>
              </a:lnSpc>
              <a:spcAft>
                <a:spcPts val="0"/>
              </a:spcAft>
              <a:buFontTx/>
              <a:buNone/>
              <a:tabLst>
                <a:tab pos="914400" algn="l"/>
                <a:tab pos="1257300" algn="l"/>
              </a:tabLst>
              <a:defRPr/>
            </a:pPr>
            <a:endParaRPr lang="en-US" sz="2000" dirty="0" smtClean="0">
              <a:solidFill>
                <a:schemeClr val="tx2"/>
              </a:solidFill>
              <a:effectLst>
                <a:outerShdw blurRad="38100" dist="38100" dir="2700000" algn="tl">
                  <a:srgbClr val="000000"/>
                </a:outerShdw>
              </a:effectLst>
              <a:latin typeface="Trebuchet MS" pitchFamily="34" charset="0"/>
            </a:endParaRPr>
          </a:p>
          <a:p>
            <a:pPr marL="0" indent="0" eaLnBrk="1" fontAlgn="auto" hangingPunct="1">
              <a:lnSpc>
                <a:spcPct val="80000"/>
              </a:lnSpc>
              <a:spcAft>
                <a:spcPts val="0"/>
              </a:spcAft>
              <a:buFontTx/>
              <a:buNone/>
              <a:tabLst>
                <a:tab pos="914400" algn="l"/>
                <a:tab pos="1257300" algn="l"/>
              </a:tabLst>
              <a:defRPr/>
            </a:pPr>
            <a:endParaRPr lang="en-US" sz="2000" dirty="0" smtClean="0">
              <a:solidFill>
                <a:schemeClr val="tx2"/>
              </a:solidFill>
              <a:effectLst>
                <a:outerShdw blurRad="38100" dist="38100" dir="2700000" algn="tl">
                  <a:srgbClr val="000000"/>
                </a:outerShdw>
              </a:effectLst>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8036">
                                            <p:txEl>
                                              <p:pRg st="1" end="1"/>
                                            </p:txEl>
                                          </p:spTgt>
                                        </p:tgtEl>
                                        <p:attrNameLst>
                                          <p:attrName>style.visibility</p:attrName>
                                        </p:attrNameLst>
                                      </p:cBhvr>
                                      <p:to>
                                        <p:strVal val="visible"/>
                                      </p:to>
                                    </p:set>
                                    <p:animEffect transition="in" filter="fade">
                                      <p:cBhvr>
                                        <p:cTn id="7" dur="2000"/>
                                        <p:tgtEl>
                                          <p:spTgt spid="4280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8036">
                                            <p:txEl>
                                              <p:pRg st="3" end="3"/>
                                            </p:txEl>
                                          </p:spTgt>
                                        </p:tgtEl>
                                        <p:attrNameLst>
                                          <p:attrName>style.visibility</p:attrName>
                                        </p:attrNameLst>
                                      </p:cBhvr>
                                      <p:to>
                                        <p:strVal val="visible"/>
                                      </p:to>
                                    </p:set>
                                    <p:animEffect transition="in" filter="fade">
                                      <p:cBhvr>
                                        <p:cTn id="12" dur="2000"/>
                                        <p:tgtEl>
                                          <p:spTgt spid="4280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8036">
                                            <p:txEl>
                                              <p:pRg st="4" end="4"/>
                                            </p:txEl>
                                          </p:spTgt>
                                        </p:tgtEl>
                                        <p:attrNameLst>
                                          <p:attrName>style.visibility</p:attrName>
                                        </p:attrNameLst>
                                      </p:cBhvr>
                                      <p:to>
                                        <p:strVal val="visible"/>
                                      </p:to>
                                    </p:set>
                                    <p:animEffect transition="in" filter="fade">
                                      <p:cBhvr>
                                        <p:cTn id="17" dur="2000"/>
                                        <p:tgtEl>
                                          <p:spTgt spid="4280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8036">
                                            <p:txEl>
                                              <p:pRg st="5" end="5"/>
                                            </p:txEl>
                                          </p:spTgt>
                                        </p:tgtEl>
                                        <p:attrNameLst>
                                          <p:attrName>style.visibility</p:attrName>
                                        </p:attrNameLst>
                                      </p:cBhvr>
                                      <p:to>
                                        <p:strVal val="visible"/>
                                      </p:to>
                                    </p:set>
                                    <p:animEffect transition="in" filter="fade">
                                      <p:cBhvr>
                                        <p:cTn id="22" dur="2000"/>
                                        <p:tgtEl>
                                          <p:spTgt spid="42803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8036">
                                            <p:txEl>
                                              <p:pRg st="6" end="6"/>
                                            </p:txEl>
                                          </p:spTgt>
                                        </p:tgtEl>
                                        <p:attrNameLst>
                                          <p:attrName>style.visibility</p:attrName>
                                        </p:attrNameLst>
                                      </p:cBhvr>
                                      <p:to>
                                        <p:strVal val="visible"/>
                                      </p:to>
                                    </p:set>
                                    <p:animEffect transition="in" filter="fade">
                                      <p:cBhvr>
                                        <p:cTn id="27" dur="2000"/>
                                        <p:tgtEl>
                                          <p:spTgt spid="4280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800" b="1" dirty="0" smtClean="0">
                <a:solidFill>
                  <a:schemeClr val="tx2"/>
                </a:solidFill>
              </a:rPr>
              <a:t>Living the Call:</a:t>
            </a:r>
          </a:p>
          <a:p>
            <a:pPr algn="ctr">
              <a:buNone/>
            </a:pPr>
            <a:r>
              <a:rPr lang="en-US" sz="4800" b="1" dirty="0" smtClean="0">
                <a:solidFill>
                  <a:schemeClr val="tx2"/>
                </a:solidFill>
              </a:rPr>
              <a:t>Cambria’s Story</a:t>
            </a:r>
            <a:endParaRPr lang="en-US" sz="4800" b="1"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400" b="1" dirty="0" smtClean="0">
                <a:solidFill>
                  <a:schemeClr val="tx2"/>
                </a:solidFill>
                <a:effectLst>
                  <a:outerShdw blurRad="38100" dist="38100" dir="2700000" algn="tl">
                    <a:srgbClr val="000000">
                      <a:alpha val="43137"/>
                    </a:srgbClr>
                  </a:outerShdw>
                </a:effectLst>
                <a:latin typeface="+mj-lt"/>
              </a:rPr>
              <a:t>Two Interesting Pictures</a:t>
            </a:r>
            <a:endParaRPr lang="en-US" sz="4400" b="1" dirty="0">
              <a:solidFill>
                <a:schemeClr val="tx2"/>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noFill/>
          <a:ln>
            <a:noFill/>
          </a:ln>
        </p:spPr>
        <p:style>
          <a:lnRef idx="2">
            <a:schemeClr val="dk1"/>
          </a:lnRef>
          <a:fillRef idx="1">
            <a:schemeClr val="lt1"/>
          </a:fillRef>
          <a:effectRef idx="0">
            <a:schemeClr val="dk1"/>
          </a:effectRef>
          <a:fontRef idx="minor">
            <a:schemeClr val="dk1"/>
          </a:fontRef>
        </p:style>
        <p:txBody>
          <a:bodyPr/>
          <a:lstStyle/>
          <a:p>
            <a:pPr>
              <a:buNone/>
            </a:pPr>
            <a:endParaRPr lang="en-US" dirty="0" smtClean="0"/>
          </a:p>
          <a:p>
            <a:pPr>
              <a:buNone/>
            </a:pPr>
            <a:r>
              <a:rPr lang="en-US" sz="3200" dirty="0" smtClean="0">
                <a:latin typeface="Trebuchet MS" pitchFamily="34" charset="0"/>
              </a:rPr>
              <a:t>Fundamental Changes </a:t>
            </a:r>
          </a:p>
          <a:p>
            <a:pPr>
              <a:buNone/>
            </a:pPr>
            <a:endParaRPr lang="en-US" sz="3200" dirty="0">
              <a:latin typeface="Trebuchet MS" pitchFamily="34" charset="0"/>
            </a:endParaRPr>
          </a:p>
          <a:p>
            <a:pPr>
              <a:buNone/>
            </a:pPr>
            <a:r>
              <a:rPr lang="en-US" sz="3200" dirty="0" smtClean="0">
                <a:latin typeface="Trebuchet MS" pitchFamily="34" charset="0"/>
              </a:rPr>
              <a:t>Pre and Post Vatican II</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FF3D303E-C930-41F0-BAAE-19DC761DD4CF}"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effectLst>
                  <a:outerShdw blurRad="38100" dist="38100" dir="2700000" algn="tl">
                    <a:srgbClr val="000000">
                      <a:alpha val="43137"/>
                    </a:srgbClr>
                  </a:outerShdw>
                </a:effectLst>
              </a:rPr>
              <a:t>Introduction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229600" cy="4038600"/>
          </a:xfrm>
        </p:spPr>
        <p:txBody>
          <a:bodyPr/>
          <a:lstStyle/>
          <a:p>
            <a:pPr>
              <a:buNone/>
            </a:pPr>
            <a:r>
              <a:rPr lang="en-US" dirty="0" smtClean="0"/>
              <a:t>   </a:t>
            </a:r>
            <a:r>
              <a:rPr lang="en-US" sz="3600" dirty="0" smtClean="0">
                <a:solidFill>
                  <a:schemeClr val="tx2">
                    <a:lumMod val="75000"/>
                  </a:schemeClr>
                </a:solidFill>
                <a:latin typeface="Trebuchet MS" pitchFamily="34" charset="0"/>
              </a:rPr>
              <a:t>This workshop will explore the opportunities for lay people and the challenges facing the Catholic Church in the coming years consistent with God’s call to lay people to be priests, prophets and kings.</a:t>
            </a:r>
            <a:endParaRPr lang="en-US" sz="3600" dirty="0">
              <a:solidFill>
                <a:schemeClr val="tx2">
                  <a:lumMod val="75000"/>
                </a:schemeClr>
              </a:solidFill>
              <a:latin typeface="Trebuchet MS" pitchFamily="34" charset="0"/>
            </a:endParaRPr>
          </a:p>
        </p:txBody>
      </p:sp>
      <p:sp>
        <p:nvSpPr>
          <p:cNvPr id="4" name="Slide Number Placeholder 3"/>
          <p:cNvSpPr>
            <a:spLocks noGrp="1"/>
          </p:cNvSpPr>
          <p:nvPr>
            <p:ph type="sldNum" sz="quarter" idx="12"/>
          </p:nvPr>
        </p:nvSpPr>
        <p:spPr/>
        <p:txBody>
          <a:bodyPr/>
          <a:lstStyle/>
          <a:p>
            <a:fld id="{FF3D303E-C930-41F0-BAAE-19DC761DD4CF}"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Why is the lay vocation important?</a:t>
            </a:r>
            <a:endParaRPr lang="en-US" b="1" dirty="0"/>
          </a:p>
        </p:txBody>
      </p:sp>
      <p:sp>
        <p:nvSpPr>
          <p:cNvPr id="3" name="Content Placeholder 2"/>
          <p:cNvSpPr>
            <a:spLocks noGrp="1"/>
          </p:cNvSpPr>
          <p:nvPr>
            <p:ph idx="1"/>
          </p:nvPr>
        </p:nvSpPr>
        <p:spPr>
          <a:xfrm>
            <a:off x="457200" y="2819400"/>
            <a:ext cx="8229600" cy="3505200"/>
          </a:xfrm>
        </p:spPr>
        <p:txBody>
          <a:bodyPr>
            <a:normAutofit/>
          </a:bodyPr>
          <a:lstStyle/>
          <a:p>
            <a:pPr>
              <a:buNone/>
            </a:pPr>
            <a:r>
              <a:rPr lang="en-US" sz="3600" dirty="0" smtClean="0"/>
              <a:t>1.		It is our baptismal call!</a:t>
            </a:r>
          </a:p>
          <a:p>
            <a:pPr>
              <a:buNone/>
            </a:pPr>
            <a:r>
              <a:rPr lang="en-US" sz="3600" dirty="0" smtClean="0"/>
              <a:t>2.	We need lay ecclesial ministers!!!</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8" name="Rectangle 1028"/>
          <p:cNvSpPr>
            <a:spLocks noGrp="1" noChangeArrowheads="1"/>
          </p:cNvSpPr>
          <p:nvPr>
            <p:ph type="title"/>
          </p:nvPr>
        </p:nvSpPr>
        <p:spPr/>
        <p:txBody>
          <a:bodyPr rtlCol="0">
            <a:normAutofit fontScale="90000"/>
          </a:bodyPr>
          <a:lstStyle/>
          <a:p>
            <a:pPr algn="ctr" eaLnBrk="1" fontAlgn="auto" hangingPunct="1">
              <a:spcAft>
                <a:spcPts val="0"/>
              </a:spcAft>
              <a:defRPr/>
            </a:pPr>
            <a:r>
              <a:rPr lang="en-US" b="1" dirty="0" smtClean="0">
                <a:latin typeface="Trebuchet MS" pitchFamily="34" charset="0"/>
              </a:rPr>
              <a:t/>
            </a:r>
            <a:br>
              <a:rPr lang="en-US" b="1" dirty="0" smtClean="0">
                <a:latin typeface="Trebuchet MS" pitchFamily="34" charset="0"/>
              </a:rPr>
            </a:br>
            <a:endParaRPr lang="en-US" b="1" dirty="0" smtClean="0">
              <a:latin typeface="Trebuchet MS" pitchFamily="34" charset="0"/>
            </a:endParaRPr>
          </a:p>
        </p:txBody>
      </p:sp>
      <p:sp>
        <p:nvSpPr>
          <p:cNvPr id="3" name="Content Placeholder 2"/>
          <p:cNvSpPr>
            <a:spLocks noGrp="1"/>
          </p:cNvSpPr>
          <p:nvPr>
            <p:ph idx="1"/>
          </p:nvPr>
        </p:nvSpPr>
        <p:spPr/>
        <p:txBody>
          <a:bodyPr/>
          <a:lstStyle/>
          <a:p>
            <a:pPr algn="ctr">
              <a:buNone/>
            </a:pPr>
            <a:r>
              <a:rPr lang="en-US" sz="4800" b="1" dirty="0" smtClean="0">
                <a:solidFill>
                  <a:schemeClr val="tx2"/>
                </a:solidFill>
                <a:latin typeface="Trebuchet MS" pitchFamily="34" charset="0"/>
              </a:rPr>
              <a:t>As the People of God,</a:t>
            </a:r>
            <a:br>
              <a:rPr lang="en-US" sz="4800" b="1" dirty="0" smtClean="0">
                <a:solidFill>
                  <a:schemeClr val="tx2"/>
                </a:solidFill>
                <a:latin typeface="Trebuchet MS" pitchFamily="34" charset="0"/>
              </a:rPr>
            </a:br>
            <a:r>
              <a:rPr lang="en-US" sz="4800" b="1" dirty="0" smtClean="0">
                <a:solidFill>
                  <a:schemeClr val="tx2"/>
                </a:solidFill>
                <a:latin typeface="Trebuchet MS" pitchFamily="34" charset="0"/>
              </a:rPr>
              <a:t>what is our baptismal call?</a:t>
            </a:r>
          </a:p>
          <a:p>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95268"/>
                                        </p:tgtEl>
                                        <p:attrNameLst>
                                          <p:attrName>style.visibility</p:attrName>
                                        </p:attrNameLst>
                                      </p:cBhvr>
                                      <p:to>
                                        <p:strVal val="visible"/>
                                      </p:to>
                                    </p:set>
                                    <p:anim calcmode="lin" valueType="num">
                                      <p:cBhvr>
                                        <p:cTn id="7" dur="500" fill="hold"/>
                                        <p:tgtEl>
                                          <p:spTgt spid="395268"/>
                                        </p:tgtEl>
                                        <p:attrNameLst>
                                          <p:attrName>ppt_w</p:attrName>
                                        </p:attrNameLst>
                                      </p:cBhvr>
                                      <p:tavLst>
                                        <p:tav tm="0">
                                          <p:val>
                                            <p:strVal val="2/3*#ppt_w"/>
                                          </p:val>
                                        </p:tav>
                                        <p:tav tm="100000">
                                          <p:val>
                                            <p:strVal val="#ppt_w"/>
                                          </p:val>
                                        </p:tav>
                                      </p:tavLst>
                                    </p:anim>
                                    <p:anim calcmode="lin" valueType="num">
                                      <p:cBhvr>
                                        <p:cTn id="8" dur="500" fill="hold"/>
                                        <p:tgtEl>
                                          <p:spTgt spid="39526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8259" name="Rectangle 3"/>
          <p:cNvSpPr>
            <a:spLocks noGrp="1" noChangeArrowheads="1"/>
          </p:cNvSpPr>
          <p:nvPr>
            <p:ph idx="1"/>
          </p:nvPr>
        </p:nvSpPr>
        <p:spPr>
          <a:xfrm>
            <a:off x="533400" y="762000"/>
            <a:ext cx="8610600" cy="5562600"/>
          </a:xfrm>
        </p:spPr>
        <p:txBody>
          <a:bodyPr>
            <a:normAutofit lnSpcReduction="10000"/>
          </a:bodyPr>
          <a:lstStyle/>
          <a:p>
            <a:pPr eaLnBrk="1" hangingPunct="1">
              <a:lnSpc>
                <a:spcPct val="80000"/>
              </a:lnSpc>
              <a:buFont typeface="Wingdings" pitchFamily="2" charset="2"/>
              <a:buNone/>
            </a:pPr>
            <a:endParaRPr lang="en-US" sz="2800" b="1" dirty="0" smtClean="0">
              <a:solidFill>
                <a:schemeClr val="tx2"/>
              </a:solidFill>
            </a:endParaRPr>
          </a:p>
          <a:p>
            <a:pPr eaLnBrk="1" hangingPunct="1">
              <a:lnSpc>
                <a:spcPct val="80000"/>
              </a:lnSpc>
              <a:buFont typeface="Wingdings" pitchFamily="2" charset="2"/>
              <a:buNone/>
            </a:pPr>
            <a:r>
              <a:rPr lang="en-US" sz="2800" b="1" dirty="0" smtClean="0">
                <a:solidFill>
                  <a:schemeClr val="tx2"/>
                </a:solidFill>
              </a:rPr>
              <a:t>The Documents of Vatican II tell us that:</a:t>
            </a:r>
          </a:p>
          <a:p>
            <a:pPr eaLnBrk="1" hangingPunct="1">
              <a:lnSpc>
                <a:spcPct val="80000"/>
              </a:lnSpc>
              <a:buFont typeface="Wingdings" pitchFamily="2" charset="2"/>
              <a:buNone/>
            </a:pPr>
            <a:endParaRPr lang="en-US" sz="2000" dirty="0" smtClean="0"/>
          </a:p>
          <a:p>
            <a:pPr eaLnBrk="1" hangingPunct="1">
              <a:lnSpc>
                <a:spcPct val="80000"/>
              </a:lnSpc>
              <a:buFontTx/>
              <a:buNone/>
            </a:pPr>
            <a:r>
              <a:rPr lang="en-US" sz="2000" dirty="0" smtClean="0"/>
              <a:t>	 </a:t>
            </a:r>
            <a:r>
              <a:rPr lang="en-US" sz="2800" dirty="0" smtClean="0"/>
              <a:t>▫</a:t>
            </a:r>
            <a:r>
              <a:rPr lang="en-US" sz="2400" dirty="0" smtClean="0"/>
              <a:t>	Every Christian has been made a sharer in “the priestly, 	prophetic, and kingly functions of Christ,”  </a:t>
            </a:r>
            <a:r>
              <a:rPr lang="en-US" sz="2400" baseline="30000" dirty="0" smtClean="0"/>
              <a:t>*</a:t>
            </a:r>
          </a:p>
          <a:p>
            <a:pPr eaLnBrk="1" hangingPunct="1">
              <a:lnSpc>
                <a:spcPct val="80000"/>
              </a:lnSpc>
              <a:buFont typeface="Wingdings" pitchFamily="2" charset="2"/>
              <a:buNone/>
            </a:pPr>
            <a:r>
              <a:rPr lang="en-US" sz="2400" dirty="0" smtClean="0"/>
              <a:t>                                     and </a:t>
            </a:r>
          </a:p>
          <a:p>
            <a:pPr eaLnBrk="1" hangingPunct="1">
              <a:lnSpc>
                <a:spcPct val="80000"/>
              </a:lnSpc>
              <a:buFont typeface="Wingdings" pitchFamily="2" charset="2"/>
              <a:buNone/>
            </a:pPr>
            <a:r>
              <a:rPr lang="en-US" sz="2400" dirty="0" smtClean="0"/>
              <a:t>	 </a:t>
            </a:r>
            <a:r>
              <a:rPr lang="en-US" sz="2800" dirty="0" smtClean="0"/>
              <a:t>▫</a:t>
            </a:r>
            <a:r>
              <a:rPr lang="en-US" sz="2400" dirty="0" smtClean="0"/>
              <a:t>	Their apostolate “is a participation in the saving mission 	of the Church itself…</a:t>
            </a:r>
          </a:p>
          <a:p>
            <a:pPr eaLnBrk="1" hangingPunct="1">
              <a:lnSpc>
                <a:spcPct val="80000"/>
              </a:lnSpc>
              <a:buFont typeface="Wingdings" pitchFamily="2" charset="2"/>
              <a:buNone/>
            </a:pPr>
            <a:r>
              <a:rPr lang="en-US" sz="2400" dirty="0" smtClean="0"/>
              <a:t>                                     and</a:t>
            </a:r>
          </a:p>
          <a:p>
            <a:pPr eaLnBrk="1" hangingPunct="1">
              <a:lnSpc>
                <a:spcPct val="80000"/>
              </a:lnSpc>
              <a:buFont typeface="Wingdings" pitchFamily="2" charset="2"/>
              <a:buNone/>
            </a:pPr>
            <a:r>
              <a:rPr lang="en-US" sz="2400" dirty="0" smtClean="0"/>
              <a:t>	 </a:t>
            </a:r>
            <a:r>
              <a:rPr lang="en-US" sz="2800" dirty="0" smtClean="0"/>
              <a:t>▫</a:t>
            </a:r>
            <a:r>
              <a:rPr lang="en-US" sz="2400" dirty="0" smtClean="0"/>
              <a:t>	“All are commissioned to that apostolate by the Lord 	Himself.” </a:t>
            </a:r>
            <a:r>
              <a:rPr lang="en-US" sz="2400" baseline="30000" dirty="0" smtClean="0"/>
              <a:t>**</a:t>
            </a:r>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r>
              <a:rPr lang="en-US" sz="1800" dirty="0" smtClean="0"/>
              <a:t>     </a:t>
            </a:r>
            <a:r>
              <a:rPr lang="en-US" sz="1200" dirty="0" smtClean="0"/>
              <a:t>*   Second Vatican Council: Constitution Lumen </a:t>
            </a:r>
            <a:r>
              <a:rPr lang="en-US" sz="1200" dirty="0" err="1" smtClean="0"/>
              <a:t>Gentium</a:t>
            </a:r>
            <a:r>
              <a:rPr lang="en-US" sz="1200" dirty="0" smtClean="0"/>
              <a:t>: #31</a:t>
            </a:r>
          </a:p>
          <a:p>
            <a:pPr eaLnBrk="1" hangingPunct="1">
              <a:lnSpc>
                <a:spcPct val="80000"/>
              </a:lnSpc>
              <a:buFont typeface="Wingdings" pitchFamily="2" charset="2"/>
              <a:buNone/>
            </a:pPr>
            <a:r>
              <a:rPr lang="en-US" sz="1200" dirty="0" smtClean="0"/>
              <a:t>	**  Ibid. #33</a:t>
            </a:r>
          </a:p>
          <a:p>
            <a:pPr eaLnBrk="1" hangingPunct="1">
              <a:lnSpc>
                <a:spcPct val="80000"/>
              </a:lnSpc>
              <a:buFont typeface="Wingdings" pitchFamily="2" charset="2"/>
              <a:buNone/>
            </a:pPr>
            <a:r>
              <a:rPr lang="en-US" sz="2000" dirty="0" smtClean="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8259"/>
                                        </p:tgtEl>
                                        <p:attrNameLst>
                                          <p:attrName>style.visibility</p:attrName>
                                        </p:attrNameLst>
                                      </p:cBhvr>
                                      <p:to>
                                        <p:strVal val="visible"/>
                                      </p:to>
                                    </p:set>
                                    <p:animEffect transition="in" filter="fade">
                                      <p:cBhvr>
                                        <p:cTn id="7" dur="2000"/>
                                        <p:tgtEl>
                                          <p:spTgt spid="608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3242</TotalTime>
  <Words>1152</Words>
  <Application>Microsoft Office PowerPoint</Application>
  <PresentationFormat>On-screen Show (4:3)</PresentationFormat>
  <Paragraphs>403</Paragraphs>
  <Slides>44</Slides>
  <Notes>15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Living the Call- The Lay Vocation at Work</vt:lpstr>
      <vt:lpstr>Overview </vt:lpstr>
      <vt:lpstr>Slide 3</vt:lpstr>
      <vt:lpstr>Slide 4</vt:lpstr>
      <vt:lpstr>Two Interesting Pictures</vt:lpstr>
      <vt:lpstr>         Introduction</vt:lpstr>
      <vt:lpstr>  Why is the lay vocation important?</vt:lpstr>
      <vt:lpstr> </vt:lpstr>
      <vt:lpstr>Slide 9</vt:lpstr>
      <vt:lpstr>Slide 10</vt:lpstr>
      <vt:lpstr>Bill’s Story</vt:lpstr>
      <vt:lpstr>Bill’s Story</vt:lpstr>
      <vt:lpstr>Bill’s Story</vt:lpstr>
      <vt:lpstr>Bill’s Story</vt:lpstr>
      <vt:lpstr>Overview of “Living the Call”</vt:lpstr>
      <vt:lpstr>Overview of “Living the Call”</vt:lpstr>
      <vt:lpstr>Slide 17</vt:lpstr>
      <vt:lpstr>Part 1: Into the World</vt:lpstr>
      <vt:lpstr>Profiles</vt:lpstr>
      <vt:lpstr>Profiles</vt:lpstr>
      <vt:lpstr>Common Denominators </vt:lpstr>
      <vt:lpstr>Part 2:The Search Within</vt:lpstr>
      <vt:lpstr>Book Reviews</vt:lpstr>
      <vt:lpstr>Slide 24</vt:lpstr>
      <vt:lpstr>    Some Catholic Statistics  to make us pause…</vt:lpstr>
      <vt:lpstr>Weekly Mass Attendance  (CARA Report, 2011)</vt:lpstr>
      <vt:lpstr>      A Demographic Snapshot  of the  Archdiocese of Los Angeles  2012</vt:lpstr>
      <vt:lpstr>  How many people does ADLA serve?</vt:lpstr>
      <vt:lpstr>Slide 29</vt:lpstr>
      <vt:lpstr>Diocesan Trends 1980-2010</vt:lpstr>
      <vt:lpstr>Slide 31</vt:lpstr>
      <vt:lpstr>Slide 32</vt:lpstr>
      <vt:lpstr>Age Groupings of Priests, 2010</vt:lpstr>
      <vt:lpstr>      How has the ADLA responded to  these challenges?</vt:lpstr>
      <vt:lpstr>Pastoral Documents</vt:lpstr>
      <vt:lpstr>As I Have Done For You (2000)</vt:lpstr>
      <vt:lpstr> As One Who Serves (2005) A Pastoral Statement on Parish Leadership </vt:lpstr>
      <vt:lpstr>Serving Shoulder to Shoulder (2006) Parish Life Directors in the AD of Los Angeles</vt:lpstr>
      <vt:lpstr>Where do we go from here?</vt:lpstr>
      <vt:lpstr>Slide 40</vt:lpstr>
      <vt:lpstr>Slide 41</vt:lpstr>
      <vt:lpstr>    Some considerations…</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Gautier</dc:creator>
  <cp:lastModifiedBy>csmith</cp:lastModifiedBy>
  <cp:revision>200</cp:revision>
  <dcterms:created xsi:type="dcterms:W3CDTF">2011-10-10T00:03:50Z</dcterms:created>
  <dcterms:modified xsi:type="dcterms:W3CDTF">2012-03-26T21:58:03Z</dcterms:modified>
</cp:coreProperties>
</file>